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3" r:id="rId3"/>
    <p:sldId id="290" r:id="rId4"/>
    <p:sldId id="338" r:id="rId5"/>
    <p:sldId id="292" r:id="rId6"/>
    <p:sldId id="330" r:id="rId7"/>
    <p:sldId id="271" r:id="rId8"/>
    <p:sldId id="289" r:id="rId9"/>
    <p:sldId id="270" r:id="rId10"/>
    <p:sldId id="257" r:id="rId11"/>
    <p:sldId id="308" r:id="rId12"/>
    <p:sldId id="258" r:id="rId13"/>
    <p:sldId id="259" r:id="rId14"/>
    <p:sldId id="307" r:id="rId15"/>
    <p:sldId id="273" r:id="rId16"/>
    <p:sldId id="331" r:id="rId17"/>
    <p:sldId id="274" r:id="rId18"/>
    <p:sldId id="309" r:id="rId19"/>
    <p:sldId id="310" r:id="rId20"/>
    <p:sldId id="314" r:id="rId21"/>
    <p:sldId id="332" r:id="rId22"/>
    <p:sldId id="275" r:id="rId23"/>
    <p:sldId id="262" r:id="rId24"/>
    <p:sldId id="282" r:id="rId25"/>
    <p:sldId id="280" r:id="rId26"/>
    <p:sldId id="281" r:id="rId27"/>
    <p:sldId id="311" r:id="rId28"/>
    <p:sldId id="265" r:id="rId29"/>
    <p:sldId id="284" r:id="rId30"/>
    <p:sldId id="312" r:id="rId31"/>
    <p:sldId id="333" r:id="rId32"/>
    <p:sldId id="315" r:id="rId33"/>
    <p:sldId id="334" r:id="rId34"/>
    <p:sldId id="313" r:id="rId35"/>
    <p:sldId id="318" r:id="rId36"/>
    <p:sldId id="335" r:id="rId37"/>
    <p:sldId id="319" r:id="rId38"/>
    <p:sldId id="317" r:id="rId39"/>
    <p:sldId id="322" r:id="rId40"/>
    <p:sldId id="320" r:id="rId41"/>
    <p:sldId id="325" r:id="rId42"/>
    <p:sldId id="328" r:id="rId43"/>
    <p:sldId id="329" r:id="rId44"/>
    <p:sldId id="326" r:id="rId45"/>
    <p:sldId id="306" r:id="rId46"/>
    <p:sldId id="321" r:id="rId47"/>
    <p:sldId id="316" r:id="rId48"/>
    <p:sldId id="324" r:id="rId49"/>
    <p:sldId id="323" r:id="rId50"/>
    <p:sldId id="336" r:id="rId51"/>
    <p:sldId id="33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3" autoAdjust="0"/>
    <p:restoredTop sz="94660"/>
  </p:normalViewPr>
  <p:slideViewPr>
    <p:cSldViewPr snapToGrid="0">
      <p:cViewPr varScale="1">
        <p:scale>
          <a:sx n="58" d="100"/>
          <a:sy n="58" d="100"/>
        </p:scale>
        <p:origin x="108"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AF3F632-265F-4970-A620-67452AE6D595}" type="datetimeFigureOut">
              <a:rPr lang="en-GB" smtClean="0"/>
              <a:t>07/02/2016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361B25-16AE-4EEC-8E19-0918EA4B5EBB}" type="slidenum">
              <a:rPr lang="en-GB" smtClean="0"/>
              <a:t>‹#›</a:t>
            </a:fld>
            <a:endParaRPr lang="en-GB"/>
          </a:p>
        </p:txBody>
      </p:sp>
    </p:spTree>
    <p:extLst>
      <p:ext uri="{BB962C8B-B14F-4D97-AF65-F5344CB8AC3E}">
        <p14:creationId xmlns:p14="http://schemas.microsoft.com/office/powerpoint/2010/main" val="2284769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AF3F632-265F-4970-A620-67452AE6D595}" type="datetimeFigureOut">
              <a:rPr lang="en-GB" smtClean="0"/>
              <a:t>07/02/2016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361B25-16AE-4EEC-8E19-0918EA4B5EBB}" type="slidenum">
              <a:rPr lang="en-GB" smtClean="0"/>
              <a:t>‹#›</a:t>
            </a:fld>
            <a:endParaRPr lang="en-GB"/>
          </a:p>
        </p:txBody>
      </p:sp>
    </p:spTree>
    <p:extLst>
      <p:ext uri="{BB962C8B-B14F-4D97-AF65-F5344CB8AC3E}">
        <p14:creationId xmlns:p14="http://schemas.microsoft.com/office/powerpoint/2010/main" val="2725551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AF3F632-265F-4970-A620-67452AE6D595}" type="datetimeFigureOut">
              <a:rPr lang="en-GB" smtClean="0"/>
              <a:t>07/02/2016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361B25-16AE-4EEC-8E19-0918EA4B5EBB}" type="slidenum">
              <a:rPr lang="en-GB" smtClean="0"/>
              <a:t>‹#›</a:t>
            </a:fld>
            <a:endParaRPr lang="en-GB"/>
          </a:p>
        </p:txBody>
      </p:sp>
    </p:spTree>
    <p:extLst>
      <p:ext uri="{BB962C8B-B14F-4D97-AF65-F5344CB8AC3E}">
        <p14:creationId xmlns:p14="http://schemas.microsoft.com/office/powerpoint/2010/main" val="126720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AF3F632-265F-4970-A620-67452AE6D595}" type="datetimeFigureOut">
              <a:rPr lang="en-GB" smtClean="0"/>
              <a:t>07/02/2016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361B25-16AE-4EEC-8E19-0918EA4B5EBB}" type="slidenum">
              <a:rPr lang="en-GB" smtClean="0"/>
              <a:t>‹#›</a:t>
            </a:fld>
            <a:endParaRPr lang="en-GB"/>
          </a:p>
        </p:txBody>
      </p:sp>
    </p:spTree>
    <p:extLst>
      <p:ext uri="{BB962C8B-B14F-4D97-AF65-F5344CB8AC3E}">
        <p14:creationId xmlns:p14="http://schemas.microsoft.com/office/powerpoint/2010/main" val="2782478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F3F632-265F-4970-A620-67452AE6D595}" type="datetimeFigureOut">
              <a:rPr lang="en-GB" smtClean="0"/>
              <a:t>07/02/2016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361B25-16AE-4EEC-8E19-0918EA4B5EBB}" type="slidenum">
              <a:rPr lang="en-GB" smtClean="0"/>
              <a:t>‹#›</a:t>
            </a:fld>
            <a:endParaRPr lang="en-GB"/>
          </a:p>
        </p:txBody>
      </p:sp>
    </p:spTree>
    <p:extLst>
      <p:ext uri="{BB962C8B-B14F-4D97-AF65-F5344CB8AC3E}">
        <p14:creationId xmlns:p14="http://schemas.microsoft.com/office/powerpoint/2010/main" val="42269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AF3F632-265F-4970-A620-67452AE6D595}" type="datetimeFigureOut">
              <a:rPr lang="en-GB" smtClean="0"/>
              <a:t>07/02/2016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361B25-16AE-4EEC-8E19-0918EA4B5EBB}" type="slidenum">
              <a:rPr lang="en-GB" smtClean="0"/>
              <a:t>‹#›</a:t>
            </a:fld>
            <a:endParaRPr lang="en-GB"/>
          </a:p>
        </p:txBody>
      </p:sp>
    </p:spTree>
    <p:extLst>
      <p:ext uri="{BB962C8B-B14F-4D97-AF65-F5344CB8AC3E}">
        <p14:creationId xmlns:p14="http://schemas.microsoft.com/office/powerpoint/2010/main" val="1137660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AF3F632-265F-4970-A620-67452AE6D595}" type="datetimeFigureOut">
              <a:rPr lang="en-GB" smtClean="0"/>
              <a:t>07/02/2016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3361B25-16AE-4EEC-8E19-0918EA4B5EBB}" type="slidenum">
              <a:rPr lang="en-GB" smtClean="0"/>
              <a:t>‹#›</a:t>
            </a:fld>
            <a:endParaRPr lang="en-GB"/>
          </a:p>
        </p:txBody>
      </p:sp>
    </p:spTree>
    <p:extLst>
      <p:ext uri="{BB962C8B-B14F-4D97-AF65-F5344CB8AC3E}">
        <p14:creationId xmlns:p14="http://schemas.microsoft.com/office/powerpoint/2010/main" val="3050109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AF3F632-265F-4970-A620-67452AE6D595}" type="datetimeFigureOut">
              <a:rPr lang="en-GB" smtClean="0"/>
              <a:t>07/02/2016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3361B25-16AE-4EEC-8E19-0918EA4B5EBB}" type="slidenum">
              <a:rPr lang="en-GB" smtClean="0"/>
              <a:t>‹#›</a:t>
            </a:fld>
            <a:endParaRPr lang="en-GB"/>
          </a:p>
        </p:txBody>
      </p:sp>
    </p:spTree>
    <p:extLst>
      <p:ext uri="{BB962C8B-B14F-4D97-AF65-F5344CB8AC3E}">
        <p14:creationId xmlns:p14="http://schemas.microsoft.com/office/powerpoint/2010/main" val="1761823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F3F632-265F-4970-A620-67452AE6D595}" type="datetimeFigureOut">
              <a:rPr lang="en-GB" smtClean="0"/>
              <a:t>07/02/2016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3361B25-16AE-4EEC-8E19-0918EA4B5EBB}" type="slidenum">
              <a:rPr lang="en-GB" smtClean="0"/>
              <a:t>‹#›</a:t>
            </a:fld>
            <a:endParaRPr lang="en-GB"/>
          </a:p>
        </p:txBody>
      </p:sp>
    </p:spTree>
    <p:extLst>
      <p:ext uri="{BB962C8B-B14F-4D97-AF65-F5344CB8AC3E}">
        <p14:creationId xmlns:p14="http://schemas.microsoft.com/office/powerpoint/2010/main" val="103515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F3F632-265F-4970-A620-67452AE6D595}" type="datetimeFigureOut">
              <a:rPr lang="en-GB" smtClean="0"/>
              <a:t>07/02/2016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361B25-16AE-4EEC-8E19-0918EA4B5EBB}" type="slidenum">
              <a:rPr lang="en-GB" smtClean="0"/>
              <a:t>‹#›</a:t>
            </a:fld>
            <a:endParaRPr lang="en-GB"/>
          </a:p>
        </p:txBody>
      </p:sp>
    </p:spTree>
    <p:extLst>
      <p:ext uri="{BB962C8B-B14F-4D97-AF65-F5344CB8AC3E}">
        <p14:creationId xmlns:p14="http://schemas.microsoft.com/office/powerpoint/2010/main" val="1131948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F3F632-265F-4970-A620-67452AE6D595}" type="datetimeFigureOut">
              <a:rPr lang="en-GB" smtClean="0"/>
              <a:t>07/02/2016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361B25-16AE-4EEC-8E19-0918EA4B5EBB}" type="slidenum">
              <a:rPr lang="en-GB" smtClean="0"/>
              <a:t>‹#›</a:t>
            </a:fld>
            <a:endParaRPr lang="en-GB"/>
          </a:p>
        </p:txBody>
      </p:sp>
    </p:spTree>
    <p:extLst>
      <p:ext uri="{BB962C8B-B14F-4D97-AF65-F5344CB8AC3E}">
        <p14:creationId xmlns:p14="http://schemas.microsoft.com/office/powerpoint/2010/main" val="2863121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F3F632-265F-4970-A620-67452AE6D595}" type="datetimeFigureOut">
              <a:rPr lang="en-GB" smtClean="0"/>
              <a:t>07/02/2016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61B25-16AE-4EEC-8E19-0918EA4B5EBB}" type="slidenum">
              <a:rPr lang="en-GB" smtClean="0"/>
              <a:t>‹#›</a:t>
            </a:fld>
            <a:endParaRPr lang="en-GB"/>
          </a:p>
        </p:txBody>
      </p:sp>
    </p:spTree>
    <p:extLst>
      <p:ext uri="{BB962C8B-B14F-4D97-AF65-F5344CB8AC3E}">
        <p14:creationId xmlns:p14="http://schemas.microsoft.com/office/powerpoint/2010/main" val="2466733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visia.themes.tf/" TargetMode="External"/><Relationship Id="rId2" Type="http://schemas.openxmlformats.org/officeDocument/2006/relationships/hyperlink" Target="http://floyd.themes.tf/" TargetMode="External"/><Relationship Id="rId1" Type="http://schemas.openxmlformats.org/officeDocument/2006/relationships/slideLayout" Target="../slideLayouts/slideLayout2.xml"/><Relationship Id="rId4" Type="http://schemas.openxmlformats.org/officeDocument/2006/relationships/hyperlink" Target="http://momentum.themes.tf/"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omentum.themes.tf/#about"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analogfolk.com/"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floyd.themes.t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site is predominantly a combination of two </a:t>
            </a:r>
            <a:r>
              <a:rPr lang="en-GB" dirty="0" err="1" smtClean="0"/>
              <a:t>wordpress</a:t>
            </a:r>
            <a:r>
              <a:rPr lang="en-GB" dirty="0" smtClean="0"/>
              <a:t> sites…</a:t>
            </a:r>
            <a:endParaRPr lang="en-GB" dirty="0"/>
          </a:p>
        </p:txBody>
      </p:sp>
      <p:sp>
        <p:nvSpPr>
          <p:cNvPr id="3" name="Content Placeholder 2"/>
          <p:cNvSpPr>
            <a:spLocks noGrp="1"/>
          </p:cNvSpPr>
          <p:nvPr>
            <p:ph idx="1"/>
          </p:nvPr>
        </p:nvSpPr>
        <p:spPr/>
        <p:txBody>
          <a:bodyPr/>
          <a:lstStyle/>
          <a:p>
            <a:pPr marL="514350" indent="-514350">
              <a:buAutoNum type="arabicPeriod"/>
            </a:pPr>
            <a:r>
              <a:rPr lang="en-GB" dirty="0" smtClean="0">
                <a:hlinkClick r:id="rId2"/>
              </a:rPr>
              <a:t>http</a:t>
            </a:r>
            <a:r>
              <a:rPr lang="en-GB" dirty="0">
                <a:hlinkClick r:id="rId2"/>
              </a:rPr>
              <a:t>://floyd.themes.tf</a:t>
            </a:r>
            <a:r>
              <a:rPr lang="en-GB" dirty="0" smtClean="0">
                <a:hlinkClick r:id="rId2"/>
              </a:rPr>
              <a:t>/</a:t>
            </a:r>
            <a:endParaRPr lang="en-GB" dirty="0" smtClean="0"/>
          </a:p>
          <a:p>
            <a:pPr marL="514350" indent="-514350">
              <a:buAutoNum type="arabicPeriod"/>
            </a:pPr>
            <a:r>
              <a:rPr lang="en-GB" dirty="0">
                <a:hlinkClick r:id="rId3"/>
              </a:rPr>
              <a:t>http://visia.themes.tf</a:t>
            </a:r>
            <a:r>
              <a:rPr lang="en-GB" dirty="0" smtClean="0">
                <a:hlinkClick r:id="rId3"/>
              </a:rPr>
              <a:t>/</a:t>
            </a:r>
            <a:endParaRPr lang="en-GB" dirty="0" smtClean="0"/>
          </a:p>
          <a:p>
            <a:pPr marL="0" indent="0">
              <a:buNone/>
            </a:pPr>
            <a:endParaRPr lang="en-GB" dirty="0" smtClean="0"/>
          </a:p>
          <a:p>
            <a:pPr marL="0" indent="0">
              <a:buNone/>
            </a:pPr>
            <a:r>
              <a:rPr lang="en-GB" dirty="0" smtClean="0"/>
              <a:t>And a very small amount of this one…</a:t>
            </a:r>
          </a:p>
          <a:p>
            <a:pPr marL="0" indent="0">
              <a:buNone/>
            </a:pPr>
            <a:endParaRPr lang="en-GB" dirty="0"/>
          </a:p>
          <a:p>
            <a:pPr marL="0" indent="0">
              <a:buNone/>
            </a:pPr>
            <a:r>
              <a:rPr lang="en-GB" dirty="0">
                <a:hlinkClick r:id="rId4"/>
              </a:rPr>
              <a:t>http://momentum.themes.tf</a:t>
            </a:r>
            <a:r>
              <a:rPr lang="en-GB" dirty="0" smtClean="0">
                <a:hlinkClick r:id="rId4"/>
              </a:rPr>
              <a:t>/</a:t>
            </a:r>
            <a:r>
              <a:rPr lang="en-GB" dirty="0" smtClean="0"/>
              <a:t> </a:t>
            </a:r>
            <a:endParaRPr lang="en-GB" dirty="0"/>
          </a:p>
        </p:txBody>
      </p:sp>
      <p:sp>
        <p:nvSpPr>
          <p:cNvPr id="4" name="Content Placeholder 2"/>
          <p:cNvSpPr txBox="1">
            <a:spLocks/>
          </p:cNvSpPr>
          <p:nvPr/>
        </p:nvSpPr>
        <p:spPr>
          <a:xfrm>
            <a:off x="838199" y="5261319"/>
            <a:ext cx="9642231" cy="1050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smtClean="0"/>
              <a:t>However, it’s not a </a:t>
            </a:r>
            <a:r>
              <a:rPr lang="en-GB" dirty="0" err="1" smtClean="0"/>
              <a:t>wordpress</a:t>
            </a:r>
            <a:r>
              <a:rPr lang="en-GB" dirty="0" smtClean="0"/>
              <a:t> site it’s just straight HTML, CSS,  </a:t>
            </a:r>
          </a:p>
        </p:txBody>
      </p:sp>
    </p:spTree>
    <p:extLst>
      <p:ext uri="{BB962C8B-B14F-4D97-AF65-F5344CB8AC3E}">
        <p14:creationId xmlns:p14="http://schemas.microsoft.com/office/powerpoint/2010/main" val="3632396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8537" b="11676"/>
          <a:stretch/>
        </p:blipFill>
        <p:spPr>
          <a:xfrm>
            <a:off x="224852" y="2283183"/>
            <a:ext cx="11799623" cy="4631961"/>
          </a:xfrm>
          <a:prstGeom prst="rect">
            <a:avLst/>
          </a:prstGeom>
        </p:spPr>
      </p:pic>
      <p:sp>
        <p:nvSpPr>
          <p:cNvPr id="5" name="TextBox 4"/>
          <p:cNvSpPr txBox="1"/>
          <p:nvPr/>
        </p:nvSpPr>
        <p:spPr>
          <a:xfrm>
            <a:off x="224852" y="0"/>
            <a:ext cx="11799622" cy="2308324"/>
          </a:xfrm>
          <a:prstGeom prst="rect">
            <a:avLst/>
          </a:prstGeom>
          <a:noFill/>
        </p:spPr>
        <p:txBody>
          <a:bodyPr wrap="square" rtlCol="0">
            <a:spAutoFit/>
          </a:bodyPr>
          <a:lstStyle/>
          <a:p>
            <a:r>
              <a:rPr lang="en-GB" sz="1600" dirty="0" smtClean="0"/>
              <a:t>About us page to look like this…</a:t>
            </a:r>
          </a:p>
          <a:p>
            <a:endParaRPr lang="en-GB" sz="1600" dirty="0"/>
          </a:p>
          <a:p>
            <a:r>
              <a:rPr lang="en-GB" sz="1600" dirty="0" smtClean="0"/>
              <a:t>- Body </a:t>
            </a:r>
            <a:r>
              <a:rPr lang="en-GB" sz="1600" dirty="0" smtClean="0"/>
              <a:t>copy needs to be the same size as the other sections (including “We help…”). It also needs to be ‘</a:t>
            </a:r>
            <a:r>
              <a:rPr lang="en-GB" sz="1600" dirty="0" err="1" smtClean="0"/>
              <a:t>Roboto</a:t>
            </a:r>
            <a:r>
              <a:rPr lang="en-GB" sz="1600" dirty="0" smtClean="0"/>
              <a:t> Light’ so it’s easier to read.</a:t>
            </a:r>
          </a:p>
          <a:p>
            <a:endParaRPr lang="en-GB" sz="1600" dirty="0"/>
          </a:p>
          <a:p>
            <a:r>
              <a:rPr lang="en-GB" sz="1600" dirty="0" smtClean="0"/>
              <a:t>- Top </a:t>
            </a:r>
            <a:r>
              <a:rPr lang="en-GB" sz="1600" dirty="0" smtClean="0"/>
              <a:t>line to not be in </a:t>
            </a:r>
            <a:r>
              <a:rPr lang="en-GB" sz="1600" dirty="0" smtClean="0"/>
              <a:t>bold, or, if we think it looks better in bold then we really need to make the top lines in the other sections bold as well.</a:t>
            </a:r>
            <a:endParaRPr lang="en-GB" sz="1600" dirty="0"/>
          </a:p>
          <a:p>
            <a:endParaRPr lang="en-GB" sz="1600" dirty="0" smtClean="0"/>
          </a:p>
          <a:p>
            <a:r>
              <a:rPr lang="en-GB" sz="1600" dirty="0" smtClean="0"/>
              <a:t>Spacing between lines needs to be like this so it’s easier to read. And one paragraph of writing. Not spaced out like it is at moment.</a:t>
            </a:r>
          </a:p>
          <a:p>
            <a:endParaRPr lang="en-GB" sz="1600" dirty="0"/>
          </a:p>
          <a:p>
            <a:r>
              <a:rPr lang="en-GB" sz="1600" dirty="0" smtClean="0"/>
              <a:t>Computer graphic which will be provided needs to come from bottom of section – see </a:t>
            </a:r>
            <a:r>
              <a:rPr lang="en-GB" sz="1600" dirty="0" err="1" smtClean="0"/>
              <a:t>Visia</a:t>
            </a:r>
            <a:r>
              <a:rPr lang="en-GB" sz="1600" dirty="0" smtClean="0"/>
              <a:t> </a:t>
            </a:r>
            <a:r>
              <a:rPr lang="en-GB" sz="1600" dirty="0"/>
              <a:t>theme (http://visia.themes.tf</a:t>
            </a:r>
            <a:r>
              <a:rPr lang="en-GB" sz="1600" dirty="0" smtClean="0"/>
              <a:t>/)</a:t>
            </a:r>
            <a:endParaRPr lang="en-GB" sz="1600" dirty="0"/>
          </a:p>
        </p:txBody>
      </p:sp>
    </p:spTree>
    <p:extLst>
      <p:ext uri="{BB962C8B-B14F-4D97-AF65-F5344CB8AC3E}">
        <p14:creationId xmlns:p14="http://schemas.microsoft.com/office/powerpoint/2010/main" val="216201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Also.. Spelling mistakes in ‘About Us’ </a:t>
            </a:r>
            <a:endParaRPr lang="en-GB" dirty="0"/>
          </a:p>
        </p:txBody>
      </p:sp>
      <p:sp>
        <p:nvSpPr>
          <p:cNvPr id="4" name="TextBox 3"/>
          <p:cNvSpPr txBox="1"/>
          <p:nvPr/>
        </p:nvSpPr>
        <p:spPr>
          <a:xfrm>
            <a:off x="838200" y="2700997"/>
            <a:ext cx="6350391" cy="923330"/>
          </a:xfrm>
          <a:prstGeom prst="rect">
            <a:avLst/>
          </a:prstGeom>
          <a:noFill/>
        </p:spPr>
        <p:txBody>
          <a:bodyPr wrap="square" rtlCol="0">
            <a:spAutoFit/>
          </a:bodyPr>
          <a:lstStyle/>
          <a:p>
            <a:r>
              <a:rPr lang="en-GB" dirty="0" smtClean="0"/>
              <a:t>Should be “brands” not “</a:t>
            </a:r>
            <a:r>
              <a:rPr lang="en-GB" dirty="0" err="1" smtClean="0"/>
              <a:t>brnads</a:t>
            </a:r>
            <a:r>
              <a:rPr lang="en-GB" dirty="0" smtClean="0"/>
              <a:t>”</a:t>
            </a:r>
          </a:p>
          <a:p>
            <a:endParaRPr lang="en-GB" dirty="0"/>
          </a:p>
          <a:p>
            <a:r>
              <a:rPr lang="en-GB" dirty="0" smtClean="0"/>
              <a:t>And (“hence the name”) shouldn’t be a new sentence.</a:t>
            </a:r>
            <a:endParaRPr lang="en-GB" dirty="0"/>
          </a:p>
        </p:txBody>
      </p:sp>
      <p:sp>
        <p:nvSpPr>
          <p:cNvPr id="5" name="TextBox 4"/>
          <p:cNvSpPr txBox="1"/>
          <p:nvPr/>
        </p:nvSpPr>
        <p:spPr>
          <a:xfrm>
            <a:off x="261102" y="2516331"/>
            <a:ext cx="301686"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6</a:t>
            </a:r>
            <a:endParaRPr lang="en-GB" dirty="0">
              <a:solidFill>
                <a:srgbClr val="FF0000"/>
              </a:solidFill>
            </a:endParaRPr>
          </a:p>
        </p:txBody>
      </p:sp>
    </p:spTree>
    <p:extLst>
      <p:ext uri="{BB962C8B-B14F-4D97-AF65-F5344CB8AC3E}">
        <p14:creationId xmlns:p14="http://schemas.microsoft.com/office/powerpoint/2010/main" val="711323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14" t="19928" r="1113" b="10194"/>
          <a:stretch/>
        </p:blipFill>
        <p:spPr>
          <a:xfrm>
            <a:off x="254833" y="1567744"/>
            <a:ext cx="11827241" cy="4728125"/>
          </a:xfrm>
          <a:prstGeom prst="rect">
            <a:avLst/>
          </a:prstGeom>
        </p:spPr>
      </p:pic>
      <p:sp>
        <p:nvSpPr>
          <p:cNvPr id="5" name="TextBox 4"/>
          <p:cNvSpPr txBox="1"/>
          <p:nvPr/>
        </p:nvSpPr>
        <p:spPr>
          <a:xfrm>
            <a:off x="254833" y="736892"/>
            <a:ext cx="10628026" cy="646331"/>
          </a:xfrm>
          <a:prstGeom prst="rect">
            <a:avLst/>
          </a:prstGeom>
          <a:noFill/>
        </p:spPr>
        <p:txBody>
          <a:bodyPr wrap="square" rtlCol="0">
            <a:spAutoFit/>
          </a:bodyPr>
          <a:lstStyle/>
          <a:p>
            <a:r>
              <a:rPr lang="en-GB" dirty="0" smtClean="0"/>
              <a:t>Keep the same – just make sure body copy size and spacing is consistent. ANALYSE, PLAN, IMPLEMENT AND EVALUATE can be in LATO THIN or ROBOTO LIGHT (in bold I think). Body copy needs to be in </a:t>
            </a:r>
            <a:r>
              <a:rPr lang="en-GB" dirty="0" err="1" smtClean="0"/>
              <a:t>Roboto</a:t>
            </a:r>
            <a:r>
              <a:rPr lang="en-GB" dirty="0" smtClean="0"/>
              <a:t> Light. </a:t>
            </a:r>
            <a:endParaRPr lang="en-GB" dirty="0"/>
          </a:p>
        </p:txBody>
      </p:sp>
      <p:sp>
        <p:nvSpPr>
          <p:cNvPr id="6" name="TextBox 5"/>
          <p:cNvSpPr txBox="1"/>
          <p:nvPr/>
        </p:nvSpPr>
        <p:spPr>
          <a:xfrm>
            <a:off x="254833" y="183039"/>
            <a:ext cx="301686"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7</a:t>
            </a:r>
            <a:endParaRPr lang="en-GB" dirty="0">
              <a:solidFill>
                <a:srgbClr val="FF0000"/>
              </a:solidFill>
            </a:endParaRPr>
          </a:p>
        </p:txBody>
      </p:sp>
    </p:spTree>
    <p:extLst>
      <p:ext uri="{BB962C8B-B14F-4D97-AF65-F5344CB8AC3E}">
        <p14:creationId xmlns:p14="http://schemas.microsoft.com/office/powerpoint/2010/main" val="1898425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29" t="18903" r="2265" b="10400"/>
          <a:stretch/>
        </p:blipFill>
        <p:spPr>
          <a:xfrm>
            <a:off x="254833" y="1040120"/>
            <a:ext cx="11592393" cy="4749853"/>
          </a:xfrm>
          <a:prstGeom prst="rect">
            <a:avLst/>
          </a:prstGeom>
        </p:spPr>
      </p:pic>
      <p:sp>
        <p:nvSpPr>
          <p:cNvPr id="7" name="TextBox 6"/>
          <p:cNvSpPr txBox="1"/>
          <p:nvPr/>
        </p:nvSpPr>
        <p:spPr>
          <a:xfrm>
            <a:off x="653844" y="384840"/>
            <a:ext cx="9608695" cy="369332"/>
          </a:xfrm>
          <a:prstGeom prst="rect">
            <a:avLst/>
          </a:prstGeom>
          <a:noFill/>
        </p:spPr>
        <p:txBody>
          <a:bodyPr wrap="square" rtlCol="0">
            <a:spAutoFit/>
          </a:bodyPr>
          <a:lstStyle/>
          <a:p>
            <a:r>
              <a:rPr lang="en-GB" dirty="0" smtClean="0"/>
              <a:t>See next slide – just changing “Jonathan Deans, Hutchinson Advisory” and the photo..</a:t>
            </a:r>
            <a:endParaRPr lang="en-GB" dirty="0"/>
          </a:p>
        </p:txBody>
      </p:sp>
      <p:sp>
        <p:nvSpPr>
          <p:cNvPr id="5" name="TextBox 4"/>
          <p:cNvSpPr txBox="1"/>
          <p:nvPr/>
        </p:nvSpPr>
        <p:spPr>
          <a:xfrm>
            <a:off x="103990" y="343148"/>
            <a:ext cx="301686"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8</a:t>
            </a:r>
            <a:endParaRPr lang="en-GB" dirty="0">
              <a:solidFill>
                <a:srgbClr val="FF0000"/>
              </a:solidFill>
            </a:endParaRPr>
          </a:p>
        </p:txBody>
      </p:sp>
    </p:spTree>
    <p:extLst>
      <p:ext uri="{BB962C8B-B14F-4D97-AF65-F5344CB8AC3E}">
        <p14:creationId xmlns:p14="http://schemas.microsoft.com/office/powerpoint/2010/main" val="233191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3 quotes… from who</a:t>
            </a:r>
            <a:endParaRPr lang="en-GB" dirty="0"/>
          </a:p>
        </p:txBody>
      </p:sp>
      <p:sp>
        <p:nvSpPr>
          <p:cNvPr id="4" name="TextBox 3"/>
          <p:cNvSpPr txBox="1"/>
          <p:nvPr/>
        </p:nvSpPr>
        <p:spPr>
          <a:xfrm>
            <a:off x="1069145" y="1690688"/>
            <a:ext cx="8567224" cy="923330"/>
          </a:xfrm>
          <a:prstGeom prst="rect">
            <a:avLst/>
          </a:prstGeom>
          <a:noFill/>
        </p:spPr>
        <p:txBody>
          <a:bodyPr wrap="square" rtlCol="0">
            <a:spAutoFit/>
          </a:bodyPr>
          <a:lstStyle/>
          <a:p>
            <a:r>
              <a:rPr lang="en-GB" dirty="0" smtClean="0"/>
              <a:t>Change Jonathan Deans, Hutchinson Advisory to “Steve </a:t>
            </a:r>
            <a:r>
              <a:rPr lang="en-GB" dirty="0" err="1" smtClean="0"/>
              <a:t>Chalklen</a:t>
            </a:r>
            <a:r>
              <a:rPr lang="en-GB" dirty="0" smtClean="0"/>
              <a:t>, SPC Sports Therapy”</a:t>
            </a:r>
            <a:r>
              <a:rPr lang="en-GB" dirty="0" smtClean="0"/>
              <a:t> </a:t>
            </a:r>
          </a:p>
          <a:p>
            <a:endParaRPr lang="en-GB" dirty="0"/>
          </a:p>
          <a:p>
            <a:r>
              <a:rPr lang="en-GB" dirty="0" smtClean="0"/>
              <a:t>Change geeky looking </a:t>
            </a:r>
            <a:r>
              <a:rPr lang="en-GB" dirty="0" smtClean="0"/>
              <a:t>bloke to this one</a:t>
            </a:r>
            <a:r>
              <a:rPr lang="en-GB" dirty="0" smtClean="0"/>
              <a:t> </a:t>
            </a:r>
            <a:endParaRPr lang="en-GB" dirty="0" smtClean="0"/>
          </a:p>
        </p:txBody>
      </p:sp>
      <p:sp>
        <p:nvSpPr>
          <p:cNvPr id="5" name="Title 1"/>
          <p:cNvSpPr txBox="1">
            <a:spLocks/>
          </p:cNvSpPr>
          <p:nvPr/>
        </p:nvSpPr>
        <p:spPr>
          <a:xfrm>
            <a:off x="1469968" y="4984829"/>
            <a:ext cx="10515600" cy="1873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smtClean="0"/>
              <a:t>Swapping out logos – Coke and </a:t>
            </a:r>
            <a:r>
              <a:rPr lang="en-GB" sz="2400" dirty="0" smtClean="0"/>
              <a:t>Vodafone</a:t>
            </a:r>
          </a:p>
          <a:p>
            <a:endParaRPr lang="en-GB" sz="2400" dirty="0"/>
          </a:p>
          <a:p>
            <a:r>
              <a:rPr lang="en-GB" sz="2400" dirty="0" smtClean="0"/>
              <a:t>ABC SEO, FORETEL, ALLIED CLAIMS, SAC MAINTENANCE</a:t>
            </a:r>
            <a:endParaRPr lang="en-GB" sz="2400" dirty="0" smtClean="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333" r="6485" b="31465"/>
          <a:stretch/>
        </p:blipFill>
        <p:spPr>
          <a:xfrm>
            <a:off x="9206260" y="2173027"/>
            <a:ext cx="1924247" cy="1973547"/>
          </a:xfrm>
          <a:prstGeom prst="ellipse">
            <a:avLst/>
          </a:prstGeom>
        </p:spPr>
      </p:pic>
      <p:sp>
        <p:nvSpPr>
          <p:cNvPr id="6" name="TextBox 5"/>
          <p:cNvSpPr txBox="1"/>
          <p:nvPr/>
        </p:nvSpPr>
        <p:spPr>
          <a:xfrm>
            <a:off x="817883" y="5736748"/>
            <a:ext cx="301686"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9</a:t>
            </a:r>
            <a:endParaRPr lang="en-GB" dirty="0">
              <a:solidFill>
                <a:srgbClr val="FF0000"/>
              </a:solidFill>
            </a:endParaRPr>
          </a:p>
        </p:txBody>
      </p:sp>
      <p:pic>
        <p:nvPicPr>
          <p:cNvPr id="7" name="Picture 6"/>
          <p:cNvPicPr>
            <a:picLocks noChangeAspect="1"/>
          </p:cNvPicPr>
          <p:nvPr/>
        </p:nvPicPr>
        <p:blipFill rotWithShape="1">
          <a:blip r:embed="rId3"/>
          <a:srcRect l="11453" t="70000" r="10497" b="18702"/>
          <a:stretch/>
        </p:blipFill>
        <p:spPr>
          <a:xfrm>
            <a:off x="275196" y="4439046"/>
            <a:ext cx="10155122" cy="826485"/>
          </a:xfrm>
          <a:prstGeom prst="rect">
            <a:avLst/>
          </a:prstGeom>
        </p:spPr>
      </p:pic>
    </p:spTree>
    <p:extLst>
      <p:ext uri="{BB962C8B-B14F-4D97-AF65-F5344CB8AC3E}">
        <p14:creationId xmlns:p14="http://schemas.microsoft.com/office/powerpoint/2010/main" val="3444211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9247" b="15657"/>
          <a:stretch/>
        </p:blipFill>
        <p:spPr>
          <a:xfrm>
            <a:off x="481883" y="-145522"/>
            <a:ext cx="11181541" cy="4092315"/>
          </a:xfrm>
          <a:prstGeom prst="rect">
            <a:avLst/>
          </a:prstGeom>
        </p:spPr>
      </p:pic>
      <p:sp>
        <p:nvSpPr>
          <p:cNvPr id="7" name="TextBox 6"/>
          <p:cNvSpPr txBox="1"/>
          <p:nvPr/>
        </p:nvSpPr>
        <p:spPr>
          <a:xfrm>
            <a:off x="733363" y="3995678"/>
            <a:ext cx="10013639" cy="2862322"/>
          </a:xfrm>
          <a:prstGeom prst="rect">
            <a:avLst/>
          </a:prstGeom>
          <a:noFill/>
        </p:spPr>
        <p:txBody>
          <a:bodyPr wrap="none" rtlCol="0">
            <a:spAutoFit/>
          </a:bodyPr>
          <a:lstStyle/>
          <a:p>
            <a:r>
              <a:rPr lang="en-GB" dirty="0" smtClean="0"/>
              <a:t>Spacing just needs to be updated, below and between title and icons.. (also font for titles I think is wrong)</a:t>
            </a:r>
          </a:p>
          <a:p>
            <a:endParaRPr lang="en-GB" dirty="0"/>
          </a:p>
          <a:p>
            <a:pPr marL="285750" indent="-285750">
              <a:buFontTx/>
              <a:buChar char="-"/>
            </a:pPr>
            <a:r>
              <a:rPr lang="en-GB" dirty="0" smtClean="0"/>
              <a:t>The copy underneath the four blue lines are in the wrong places…</a:t>
            </a:r>
          </a:p>
          <a:p>
            <a:pPr marL="742950" lvl="1" indent="-285750">
              <a:buFontTx/>
              <a:buChar char="-"/>
            </a:pPr>
            <a:r>
              <a:rPr lang="en-GB" dirty="0" smtClean="0"/>
              <a:t>Underneath 1 is correct but ‘PR’ needs to move to the copy underneath 2</a:t>
            </a:r>
          </a:p>
          <a:p>
            <a:pPr marL="742950" lvl="1" indent="-285750">
              <a:buFontTx/>
              <a:buChar char="-"/>
            </a:pPr>
            <a:r>
              <a:rPr lang="en-GB" dirty="0" smtClean="0"/>
              <a:t>Then all that copy underneath the blue line in 2 needs to move underneath 4</a:t>
            </a:r>
          </a:p>
          <a:p>
            <a:pPr marL="742950" lvl="1" indent="-285750">
              <a:buFontTx/>
              <a:buChar char="-"/>
            </a:pPr>
            <a:r>
              <a:rPr lang="en-GB" dirty="0" smtClean="0"/>
              <a:t>Copy underneath the blue line in 3 needs to move to 2</a:t>
            </a:r>
          </a:p>
          <a:p>
            <a:pPr marL="742950" lvl="1" indent="-285750">
              <a:buFontTx/>
              <a:buChar char="-"/>
            </a:pPr>
            <a:r>
              <a:rPr lang="en-GB" dirty="0" smtClean="0"/>
              <a:t>Copy underneath the line in 4 needs to move to 3</a:t>
            </a:r>
          </a:p>
          <a:p>
            <a:endParaRPr lang="en-GB" dirty="0"/>
          </a:p>
          <a:p>
            <a:r>
              <a:rPr lang="en-GB" dirty="0" smtClean="0"/>
              <a:t>Ideally, I’d like the animation to come in one-by-one rather than all at the same time </a:t>
            </a:r>
          </a:p>
          <a:p>
            <a:r>
              <a:rPr lang="en-GB" dirty="0" smtClean="0"/>
              <a:t>(Creative first, Online second, Social third, PR &amp; Live fourth). See Floyd theme (Services section)</a:t>
            </a:r>
            <a:endParaRPr lang="en-GB" dirty="0"/>
          </a:p>
        </p:txBody>
      </p:sp>
      <p:sp>
        <p:nvSpPr>
          <p:cNvPr id="5" name="TextBox 4"/>
          <p:cNvSpPr txBox="1"/>
          <p:nvPr/>
        </p:nvSpPr>
        <p:spPr>
          <a:xfrm>
            <a:off x="733363" y="1715969"/>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10</a:t>
            </a:r>
            <a:endParaRPr lang="en-GB" dirty="0">
              <a:solidFill>
                <a:srgbClr val="FF0000"/>
              </a:solidFill>
            </a:endParaRPr>
          </a:p>
        </p:txBody>
      </p:sp>
    </p:spTree>
    <p:extLst>
      <p:ext uri="{BB962C8B-B14F-4D97-AF65-F5344CB8AC3E}">
        <p14:creationId xmlns:p14="http://schemas.microsoft.com/office/powerpoint/2010/main" val="662188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516687"/>
            <a:ext cx="10515600" cy="355654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GB" dirty="0" smtClean="0"/>
              <a:t>Titles underneath the titles need changing</a:t>
            </a:r>
            <a:br>
              <a:rPr lang="en-GB" dirty="0" smtClean="0"/>
            </a:br>
            <a:r>
              <a:rPr lang="en-GB" dirty="0" smtClean="0"/>
              <a:t>	- Creative: Communicate Effectively (instead of ‘Image is Everything’ </a:t>
            </a:r>
            <a:r>
              <a:rPr lang="en-GB" dirty="0" err="1" smtClean="0"/>
              <a:t>etc</a:t>
            </a:r>
            <a:r>
              <a:rPr lang="en-GB" dirty="0" smtClean="0"/>
              <a:t>)</a:t>
            </a:r>
            <a:br>
              <a:rPr lang="en-GB" dirty="0" smtClean="0"/>
            </a:br>
            <a:r>
              <a:rPr lang="en-GB" dirty="0" smtClean="0"/>
              <a:t>- Online: Generating Leads </a:t>
            </a:r>
            <a:br>
              <a:rPr lang="en-GB" dirty="0" smtClean="0"/>
            </a:br>
            <a:r>
              <a:rPr lang="en-GB" dirty="0" smtClean="0"/>
              <a:t>- Social: Ongoing Conversations </a:t>
            </a:r>
            <a:br>
              <a:rPr lang="en-GB" dirty="0" smtClean="0"/>
            </a:br>
            <a:r>
              <a:rPr lang="en-GB" dirty="0" smtClean="0"/>
              <a:t>- Live: Increasing Awareness</a:t>
            </a:r>
            <a:br>
              <a:rPr lang="en-GB" dirty="0" smtClean="0"/>
            </a:br>
            <a:endParaRPr lang="en-GB" dirty="0"/>
          </a:p>
        </p:txBody>
      </p:sp>
    </p:spTree>
    <p:extLst>
      <p:ext uri="{BB962C8B-B14F-4D97-AF65-F5344CB8AC3E}">
        <p14:creationId xmlns:p14="http://schemas.microsoft.com/office/powerpoint/2010/main" val="3397541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2259" y="1680748"/>
            <a:ext cx="9408670" cy="5289794"/>
          </a:xfrm>
          <a:prstGeom prst="rect">
            <a:avLst/>
          </a:prstGeom>
        </p:spPr>
      </p:pic>
      <p:sp>
        <p:nvSpPr>
          <p:cNvPr id="5" name="TextBox 4"/>
          <p:cNvSpPr txBox="1"/>
          <p:nvPr/>
        </p:nvSpPr>
        <p:spPr>
          <a:xfrm>
            <a:off x="880038" y="90878"/>
            <a:ext cx="10083210" cy="1477328"/>
          </a:xfrm>
          <a:prstGeom prst="rect">
            <a:avLst/>
          </a:prstGeom>
          <a:noFill/>
        </p:spPr>
        <p:txBody>
          <a:bodyPr wrap="none" rtlCol="0">
            <a:spAutoFit/>
          </a:bodyPr>
          <a:lstStyle/>
          <a:p>
            <a:r>
              <a:rPr lang="en-GB" dirty="0" smtClean="0"/>
              <a:t>Please refer to </a:t>
            </a:r>
            <a:r>
              <a:rPr lang="en-GB" dirty="0" err="1" smtClean="0"/>
              <a:t>Visia</a:t>
            </a:r>
            <a:r>
              <a:rPr lang="en-GB" dirty="0" smtClean="0"/>
              <a:t> theme – Font here isn’t quite big </a:t>
            </a:r>
            <a:r>
              <a:rPr lang="en-GB" dirty="0" smtClean="0"/>
              <a:t>enough (italic bit)</a:t>
            </a:r>
            <a:endParaRPr lang="en-GB" dirty="0" smtClean="0"/>
          </a:p>
          <a:p>
            <a:endParaRPr lang="en-GB" dirty="0" smtClean="0"/>
          </a:p>
          <a:p>
            <a:r>
              <a:rPr lang="en-GB" dirty="0" smtClean="0"/>
              <a:t>Spacing isn’t quite right between first line of copy and “all / video / branding </a:t>
            </a:r>
            <a:r>
              <a:rPr lang="en-GB" dirty="0" err="1" smtClean="0"/>
              <a:t>etc</a:t>
            </a:r>
            <a:r>
              <a:rPr lang="en-GB" dirty="0" smtClean="0"/>
              <a:t>”</a:t>
            </a:r>
          </a:p>
          <a:p>
            <a:r>
              <a:rPr lang="en-GB" dirty="0" smtClean="0"/>
              <a:t>Fonts need to be updated – first line of copy underneath title to be </a:t>
            </a:r>
            <a:r>
              <a:rPr lang="en-GB" dirty="0" err="1" smtClean="0"/>
              <a:t>Roboto</a:t>
            </a:r>
            <a:r>
              <a:rPr lang="en-GB" dirty="0" smtClean="0"/>
              <a:t> Light </a:t>
            </a:r>
          </a:p>
          <a:p>
            <a:r>
              <a:rPr lang="en-GB" dirty="0" smtClean="0"/>
              <a:t>Titles of each case study is fine. But description text to be in Times New Roman italic or </a:t>
            </a:r>
            <a:r>
              <a:rPr lang="en-GB" dirty="0" err="1" smtClean="0"/>
              <a:t>Roboto</a:t>
            </a:r>
            <a:r>
              <a:rPr lang="en-GB" dirty="0" smtClean="0"/>
              <a:t> Light Italic</a:t>
            </a:r>
            <a:endParaRPr lang="en-GB" dirty="0"/>
          </a:p>
        </p:txBody>
      </p:sp>
      <p:cxnSp>
        <p:nvCxnSpPr>
          <p:cNvPr id="7" name="Straight Arrow Connector 6"/>
          <p:cNvCxnSpPr/>
          <p:nvPr/>
        </p:nvCxnSpPr>
        <p:spPr>
          <a:xfrm flipH="1">
            <a:off x="6668086" y="407963"/>
            <a:ext cx="28136" cy="3917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2371" y="2366804"/>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11</a:t>
            </a:r>
            <a:endParaRPr lang="en-GB" dirty="0">
              <a:solidFill>
                <a:srgbClr val="FF0000"/>
              </a:solidFill>
            </a:endParaRPr>
          </a:p>
        </p:txBody>
      </p:sp>
      <p:sp>
        <p:nvSpPr>
          <p:cNvPr id="2" name="TextBox 1"/>
          <p:cNvSpPr txBox="1"/>
          <p:nvPr/>
        </p:nvSpPr>
        <p:spPr>
          <a:xfrm>
            <a:off x="1911927" y="4438187"/>
            <a:ext cx="6641562" cy="369332"/>
          </a:xfrm>
          <a:prstGeom prst="rect">
            <a:avLst/>
          </a:prstGeom>
          <a:noFill/>
        </p:spPr>
        <p:txBody>
          <a:bodyPr wrap="none" rtlCol="0">
            <a:spAutoFit/>
          </a:bodyPr>
          <a:lstStyle/>
          <a:p>
            <a:r>
              <a:rPr lang="en-GB" dirty="0" smtClean="0"/>
              <a:t>This should be….		</a:t>
            </a:r>
            <a:r>
              <a:rPr lang="en-GB" i="1" dirty="0"/>
              <a:t>a</a:t>
            </a:r>
            <a:r>
              <a:rPr lang="en-GB" i="1" dirty="0" smtClean="0"/>
              <a:t>ll / creative / online / social / </a:t>
            </a:r>
            <a:r>
              <a:rPr lang="en-GB" i="1" dirty="0" err="1" smtClean="0"/>
              <a:t>pr</a:t>
            </a:r>
            <a:r>
              <a:rPr lang="en-GB" i="1" dirty="0" smtClean="0"/>
              <a:t> &amp; live </a:t>
            </a:r>
            <a:endParaRPr lang="en-GB" i="1" dirty="0"/>
          </a:p>
        </p:txBody>
      </p:sp>
      <p:sp>
        <p:nvSpPr>
          <p:cNvPr id="3" name="TextBox 2"/>
          <p:cNvSpPr txBox="1"/>
          <p:nvPr/>
        </p:nvSpPr>
        <p:spPr>
          <a:xfrm>
            <a:off x="11155680" y="4438187"/>
            <a:ext cx="1587294" cy="646331"/>
          </a:xfrm>
          <a:prstGeom prst="rect">
            <a:avLst/>
          </a:prstGeom>
          <a:noFill/>
        </p:spPr>
        <p:txBody>
          <a:bodyPr wrap="none" rtlCol="0">
            <a:spAutoFit/>
          </a:bodyPr>
          <a:lstStyle/>
          <a:p>
            <a:r>
              <a:rPr lang="en-GB" dirty="0" smtClean="0"/>
              <a:t>This should be </a:t>
            </a:r>
          </a:p>
          <a:p>
            <a:r>
              <a:rPr lang="en-GB" dirty="0" smtClean="0"/>
              <a:t>Coca-Cola</a:t>
            </a:r>
            <a:endParaRPr lang="en-GB" dirty="0"/>
          </a:p>
        </p:txBody>
      </p:sp>
      <p:cxnSp>
        <p:nvCxnSpPr>
          <p:cNvPr id="9" name="Straight Arrow Connector 8"/>
          <p:cNvCxnSpPr/>
          <p:nvPr/>
        </p:nvCxnSpPr>
        <p:spPr>
          <a:xfrm flipH="1">
            <a:off x="9642764" y="5153891"/>
            <a:ext cx="1812174" cy="123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844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case studies fall under each header </a:t>
            </a:r>
            <a:r>
              <a:rPr lang="en-GB" dirty="0" smtClean="0"/>
              <a:t/>
            </a:r>
            <a:br>
              <a:rPr lang="en-GB" dirty="0" smtClean="0"/>
            </a:br>
            <a:r>
              <a:rPr lang="en-GB" dirty="0" smtClean="0"/>
              <a:t>“</a:t>
            </a:r>
            <a:r>
              <a:rPr lang="en-GB" dirty="0" smtClean="0"/>
              <a:t>all / creative / online / social / </a:t>
            </a:r>
            <a:r>
              <a:rPr lang="en-GB" dirty="0" err="1" smtClean="0"/>
              <a:t>pr</a:t>
            </a:r>
            <a:r>
              <a:rPr lang="en-GB" dirty="0" smtClean="0"/>
              <a:t> </a:t>
            </a:r>
            <a:r>
              <a:rPr lang="en-GB" dirty="0" smtClean="0"/>
              <a:t>&amp; </a:t>
            </a:r>
            <a:r>
              <a:rPr lang="en-GB" dirty="0" smtClean="0"/>
              <a:t>live</a:t>
            </a:r>
            <a:r>
              <a:rPr lang="en-GB" dirty="0" smtClean="0"/>
              <a:t>”</a:t>
            </a:r>
            <a:endParaRPr lang="en-GB" dirty="0"/>
          </a:p>
        </p:txBody>
      </p:sp>
      <p:sp>
        <p:nvSpPr>
          <p:cNvPr id="3" name="Content Placeholder 2"/>
          <p:cNvSpPr>
            <a:spLocks noGrp="1"/>
          </p:cNvSpPr>
          <p:nvPr>
            <p:ph idx="1"/>
          </p:nvPr>
        </p:nvSpPr>
        <p:spPr>
          <a:xfrm>
            <a:off x="838200" y="1875501"/>
            <a:ext cx="10515600" cy="4351338"/>
          </a:xfrm>
        </p:spPr>
        <p:txBody>
          <a:bodyPr>
            <a:normAutofit fontScale="77500" lnSpcReduction="20000"/>
          </a:bodyPr>
          <a:lstStyle/>
          <a:p>
            <a:pPr marL="0" indent="0">
              <a:buNone/>
            </a:pPr>
            <a:r>
              <a:rPr lang="en-GB" dirty="0" smtClean="0"/>
              <a:t>Vodafone (All &amp; Creative &amp; Social &amp; Online)</a:t>
            </a:r>
          </a:p>
          <a:p>
            <a:pPr marL="0" indent="0">
              <a:buNone/>
            </a:pPr>
            <a:r>
              <a:rPr lang="en-GB" dirty="0" smtClean="0"/>
              <a:t>Fourfold (All &amp; Online &amp; Creative &amp; Social)</a:t>
            </a:r>
          </a:p>
          <a:p>
            <a:pPr marL="0" indent="0">
              <a:buNone/>
            </a:pPr>
            <a:r>
              <a:rPr lang="en-GB" dirty="0" smtClean="0"/>
              <a:t>Vital-Parts (All &amp; Creative &amp; Online)</a:t>
            </a:r>
          </a:p>
          <a:p>
            <a:pPr marL="0" indent="0">
              <a:buNone/>
            </a:pPr>
            <a:r>
              <a:rPr lang="en-GB" dirty="0" smtClean="0"/>
              <a:t>Coke (All &amp; Creative &amp; Online)</a:t>
            </a:r>
          </a:p>
          <a:p>
            <a:pPr marL="0" indent="0">
              <a:buNone/>
            </a:pPr>
            <a:r>
              <a:rPr lang="en-GB" dirty="0" smtClean="0"/>
              <a:t>Reef (All &amp; Social)</a:t>
            </a:r>
          </a:p>
          <a:p>
            <a:pPr marL="0" indent="0">
              <a:buNone/>
            </a:pPr>
            <a:r>
              <a:rPr lang="en-GB" dirty="0" smtClean="0"/>
              <a:t>Various (All &amp; Creative)</a:t>
            </a:r>
          </a:p>
          <a:p>
            <a:pPr marL="0" indent="0">
              <a:buNone/>
            </a:pPr>
            <a:r>
              <a:rPr lang="en-GB" dirty="0" smtClean="0"/>
              <a:t>Wow Cow (All and PR&amp;LIVE)</a:t>
            </a:r>
          </a:p>
          <a:p>
            <a:pPr marL="0" indent="0">
              <a:buNone/>
            </a:pPr>
            <a:r>
              <a:rPr lang="en-GB" dirty="0" err="1" smtClean="0"/>
              <a:t>Techfil</a:t>
            </a:r>
            <a:r>
              <a:rPr lang="en-GB" dirty="0" smtClean="0"/>
              <a:t> (All &amp; Creative)</a:t>
            </a:r>
          </a:p>
          <a:p>
            <a:pPr marL="0" indent="0">
              <a:buNone/>
            </a:pPr>
            <a:r>
              <a:rPr lang="en-GB" dirty="0" smtClean="0"/>
              <a:t>Bupa (All &amp; Creative &amp; Online &amp; Social &amp; PR&amp;LIVE)</a:t>
            </a:r>
          </a:p>
          <a:p>
            <a:pPr marL="0" indent="0">
              <a:buNone/>
            </a:pPr>
            <a:r>
              <a:rPr lang="en-GB" dirty="0" smtClean="0"/>
              <a:t>Mercedes (All &amp; PR &amp; LIVE &amp; Social)</a:t>
            </a:r>
          </a:p>
          <a:p>
            <a:pPr marL="0" indent="0">
              <a:buNone/>
            </a:pPr>
            <a:r>
              <a:rPr lang="en-GB" dirty="0" smtClean="0"/>
              <a:t>Under Armour (All &amp; PR &amp; LIVE)</a:t>
            </a:r>
          </a:p>
          <a:p>
            <a:pPr marL="0" indent="0">
              <a:buNone/>
            </a:pPr>
            <a:r>
              <a:rPr lang="en-GB" dirty="0" smtClean="0"/>
              <a:t>Visa (All &amp; PR&amp; LIVE &amp; Online &amp; Social)</a:t>
            </a:r>
            <a:endParaRPr lang="en-GB" dirty="0"/>
          </a:p>
        </p:txBody>
      </p:sp>
      <p:sp>
        <p:nvSpPr>
          <p:cNvPr id="4" name="TextBox 3"/>
          <p:cNvSpPr txBox="1"/>
          <p:nvPr/>
        </p:nvSpPr>
        <p:spPr>
          <a:xfrm>
            <a:off x="186116" y="658574"/>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12</a:t>
            </a:r>
            <a:endParaRPr lang="en-GB" dirty="0">
              <a:solidFill>
                <a:srgbClr val="FF0000"/>
              </a:solidFill>
            </a:endParaRPr>
          </a:p>
        </p:txBody>
      </p:sp>
    </p:spTree>
    <p:extLst>
      <p:ext uri="{BB962C8B-B14F-4D97-AF65-F5344CB8AC3E}">
        <p14:creationId xmlns:p14="http://schemas.microsoft.com/office/powerpoint/2010/main" val="3867228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7952" y="898437"/>
            <a:ext cx="10515600" cy="2535359"/>
          </a:xfrm>
        </p:spPr>
        <p:txBody>
          <a:bodyPr/>
          <a:lstStyle/>
          <a:p>
            <a:r>
              <a:rPr lang="en-GB" dirty="0" smtClean="0"/>
              <a:t>The orange ‘loader’ after you’ve clicked a case study could do with being updated</a:t>
            </a:r>
          </a:p>
          <a:p>
            <a:endParaRPr lang="en-GB" dirty="0"/>
          </a:p>
          <a:p>
            <a:r>
              <a:rPr lang="en-GB" dirty="0" smtClean="0"/>
              <a:t>See next slide for the photos that need </a:t>
            </a:r>
            <a:r>
              <a:rPr lang="en-GB" dirty="0" smtClean="0"/>
              <a:t>to come </a:t>
            </a:r>
            <a:r>
              <a:rPr lang="en-GB" dirty="0" smtClean="0"/>
              <a:t>out of each section and the titles that need updating</a:t>
            </a:r>
            <a:endParaRPr lang="en-GB" dirty="0"/>
          </a:p>
        </p:txBody>
      </p:sp>
      <p:sp>
        <p:nvSpPr>
          <p:cNvPr id="5" name="TextBox 4"/>
          <p:cNvSpPr txBox="1"/>
          <p:nvPr/>
        </p:nvSpPr>
        <p:spPr>
          <a:xfrm>
            <a:off x="186116" y="658574"/>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13</a:t>
            </a:r>
            <a:endParaRPr lang="en-GB" dirty="0">
              <a:solidFill>
                <a:srgbClr val="FF0000"/>
              </a:solidFill>
            </a:endParaRPr>
          </a:p>
        </p:txBody>
      </p:sp>
    </p:spTree>
    <p:extLst>
      <p:ext uri="{BB962C8B-B14F-4D97-AF65-F5344CB8AC3E}">
        <p14:creationId xmlns:p14="http://schemas.microsoft.com/office/powerpoint/2010/main" val="2218400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things, really need updating…</a:t>
            </a:r>
            <a:endParaRPr lang="en-GB" dirty="0"/>
          </a:p>
        </p:txBody>
      </p:sp>
      <p:sp>
        <p:nvSpPr>
          <p:cNvPr id="3" name="Content Placeholder 2"/>
          <p:cNvSpPr>
            <a:spLocks noGrp="1"/>
          </p:cNvSpPr>
          <p:nvPr>
            <p:ph idx="1"/>
          </p:nvPr>
        </p:nvSpPr>
        <p:spPr>
          <a:xfrm>
            <a:off x="838200" y="1825624"/>
            <a:ext cx="10515600" cy="4743987"/>
          </a:xfrm>
        </p:spPr>
        <p:txBody>
          <a:bodyPr>
            <a:normAutofit lnSpcReduction="10000"/>
          </a:bodyPr>
          <a:lstStyle/>
          <a:p>
            <a:pPr marL="514350" indent="-514350">
              <a:buAutoNum type="arabicPeriod"/>
            </a:pPr>
            <a:r>
              <a:rPr lang="en-GB" sz="2000" dirty="0" smtClean="0"/>
              <a:t>It’s </a:t>
            </a:r>
            <a:r>
              <a:rPr lang="en-GB" sz="2000" dirty="0" err="1" smtClean="0"/>
              <a:t>sooo</a:t>
            </a:r>
            <a:r>
              <a:rPr lang="en-GB" sz="2000" dirty="0" smtClean="0"/>
              <a:t> slow when you log on (need it to be made a lot quicker)</a:t>
            </a:r>
          </a:p>
          <a:p>
            <a:pPr marL="514350" indent="-514350">
              <a:buAutoNum type="arabicPeriod"/>
            </a:pPr>
            <a:r>
              <a:rPr lang="en-GB" sz="2000" dirty="0" smtClean="0"/>
              <a:t>Would be good if the page loader looked better than it does at the moment (dots circling looks ugly)</a:t>
            </a:r>
          </a:p>
          <a:p>
            <a:pPr marL="514350" indent="-514350">
              <a:buAutoNum type="arabicPeriod"/>
            </a:pPr>
            <a:r>
              <a:rPr lang="en-GB" sz="2000" dirty="0" smtClean="0"/>
              <a:t>Need the site checked in little places. </a:t>
            </a:r>
            <a:r>
              <a:rPr lang="en-GB" sz="2000" dirty="0" err="1"/>
              <a:t>e</a:t>
            </a:r>
            <a:r>
              <a:rPr lang="en-GB" sz="2000" dirty="0" err="1" smtClean="0"/>
              <a:t>g</a:t>
            </a:r>
            <a:r>
              <a:rPr lang="en-GB" sz="2000" dirty="0" smtClean="0"/>
              <a:t> </a:t>
            </a:r>
          </a:p>
          <a:p>
            <a:pPr marL="971550" lvl="1" indent="-514350">
              <a:buAutoNum type="arabicPeriod"/>
            </a:pPr>
            <a:r>
              <a:rPr lang="en-GB" sz="2000" dirty="0"/>
              <a:t>M</a:t>
            </a:r>
            <a:r>
              <a:rPr lang="en-GB" sz="2000" dirty="0" smtClean="0"/>
              <a:t>ake sure the form gets sent to me </a:t>
            </a:r>
            <a:r>
              <a:rPr lang="en-GB" sz="2000" dirty="0" err="1" smtClean="0"/>
              <a:t>etc</a:t>
            </a:r>
            <a:r>
              <a:rPr lang="en-GB" sz="2000" dirty="0" smtClean="0"/>
              <a:t> (Contact Us)</a:t>
            </a:r>
          </a:p>
          <a:p>
            <a:pPr marL="971550" lvl="1" indent="-514350">
              <a:buAutoNum type="arabicPeriod"/>
            </a:pPr>
            <a:r>
              <a:rPr lang="en-GB" sz="2000" dirty="0" smtClean="0"/>
              <a:t>Make sure all the buttons click through the right place</a:t>
            </a:r>
          </a:p>
          <a:p>
            <a:pPr marL="971550" lvl="1" indent="-514350">
              <a:buAutoNum type="arabicPeriod"/>
            </a:pPr>
            <a:r>
              <a:rPr lang="en-GB" sz="2000" dirty="0" smtClean="0"/>
              <a:t>Supposedly in portfolio on the video, the banner keeps scrolling even though the video is playing</a:t>
            </a:r>
          </a:p>
          <a:p>
            <a:pPr marL="971550" lvl="1" indent="-514350">
              <a:buAutoNum type="arabicPeriod"/>
            </a:pPr>
            <a:r>
              <a:rPr lang="en-GB" sz="2000" dirty="0" smtClean="0"/>
              <a:t>Supposedly the photo </a:t>
            </a:r>
            <a:r>
              <a:rPr lang="en-GB" sz="2000" dirty="0" err="1" smtClean="0"/>
              <a:t>scroller</a:t>
            </a:r>
            <a:r>
              <a:rPr lang="en-GB" sz="2000" dirty="0" smtClean="0"/>
              <a:t> buttons in portfolio don’t work</a:t>
            </a:r>
          </a:p>
          <a:p>
            <a:pPr marL="971550" lvl="1" indent="-514350">
              <a:buAutoNum type="arabicPeriod"/>
            </a:pPr>
            <a:r>
              <a:rPr lang="en-GB" sz="2000" dirty="0" smtClean="0"/>
              <a:t>Spelling (some incorrect spelling in places)</a:t>
            </a:r>
          </a:p>
          <a:p>
            <a:pPr marL="971550" lvl="1" indent="-514350">
              <a:buAutoNum type="arabicPeriod"/>
            </a:pPr>
            <a:r>
              <a:rPr lang="en-GB" sz="2000" dirty="0" smtClean="0"/>
              <a:t>Some photos in the portfolio need to be taken out</a:t>
            </a:r>
          </a:p>
          <a:p>
            <a:pPr marL="514350" indent="-514350">
              <a:buAutoNum type="arabicPeriod"/>
            </a:pPr>
            <a:r>
              <a:rPr lang="en-GB" sz="2000" dirty="0" smtClean="0"/>
              <a:t>Need blog added in.. As per Floyd theme</a:t>
            </a:r>
          </a:p>
          <a:p>
            <a:pPr marL="514350" indent="-514350">
              <a:buAutoNum type="arabicPeriod"/>
            </a:pPr>
            <a:r>
              <a:rPr lang="en-GB" sz="2000" dirty="0" smtClean="0"/>
              <a:t>All the other changes are pretty much aesthetic – spacing especially, fonts changing in certain places </a:t>
            </a:r>
            <a:endParaRPr lang="en-GB" sz="2000" dirty="0"/>
          </a:p>
        </p:txBody>
      </p:sp>
    </p:spTree>
    <p:extLst>
      <p:ext uri="{BB962C8B-B14F-4D97-AF65-F5344CB8AC3E}">
        <p14:creationId xmlns:p14="http://schemas.microsoft.com/office/powerpoint/2010/main" val="2081586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Photos to be taken out…</a:t>
            </a:r>
            <a:endParaRPr lang="en-GB" dirty="0"/>
          </a:p>
        </p:txBody>
      </p:sp>
      <p:sp>
        <p:nvSpPr>
          <p:cNvPr id="3" name="Content Placeholder 2"/>
          <p:cNvSpPr>
            <a:spLocks noGrp="1"/>
          </p:cNvSpPr>
          <p:nvPr>
            <p:ph idx="1"/>
          </p:nvPr>
        </p:nvSpPr>
        <p:spPr/>
        <p:txBody>
          <a:bodyPr>
            <a:normAutofit fontScale="77500" lnSpcReduction="20000"/>
          </a:bodyPr>
          <a:lstStyle/>
          <a:p>
            <a:pPr marL="0" indent="0">
              <a:buNone/>
            </a:pPr>
            <a:r>
              <a:rPr lang="en-GB" dirty="0" smtClean="0"/>
              <a:t>Vodafone</a:t>
            </a:r>
            <a:r>
              <a:rPr lang="en-GB" dirty="0" smtClean="0"/>
              <a:t>: Get rid of last two photos</a:t>
            </a:r>
            <a:endParaRPr lang="en-GB" dirty="0" smtClean="0"/>
          </a:p>
          <a:p>
            <a:pPr marL="0" indent="0">
              <a:buNone/>
            </a:pPr>
            <a:r>
              <a:rPr lang="en-GB" dirty="0" smtClean="0"/>
              <a:t>Fourfold</a:t>
            </a:r>
            <a:r>
              <a:rPr lang="en-GB" dirty="0" smtClean="0"/>
              <a:t>: Get rid of first photo </a:t>
            </a:r>
            <a:endParaRPr lang="en-GB" dirty="0" smtClean="0"/>
          </a:p>
          <a:p>
            <a:pPr marL="0" indent="0">
              <a:buNone/>
            </a:pPr>
            <a:r>
              <a:rPr lang="en-GB" dirty="0" smtClean="0"/>
              <a:t>Vital-Parts</a:t>
            </a:r>
            <a:r>
              <a:rPr lang="en-GB" dirty="0" smtClean="0"/>
              <a:t>: Get rid of first photo</a:t>
            </a:r>
            <a:endParaRPr lang="en-GB" dirty="0"/>
          </a:p>
          <a:p>
            <a:pPr marL="0" indent="0">
              <a:buNone/>
            </a:pPr>
            <a:r>
              <a:rPr lang="en-GB" dirty="0" smtClean="0"/>
              <a:t>Coke</a:t>
            </a:r>
            <a:r>
              <a:rPr lang="en-GB" dirty="0" smtClean="0"/>
              <a:t>: Can stay the same </a:t>
            </a:r>
            <a:endParaRPr lang="en-GB" dirty="0" smtClean="0"/>
          </a:p>
          <a:p>
            <a:pPr marL="0" indent="0">
              <a:buNone/>
            </a:pPr>
            <a:r>
              <a:rPr lang="en-GB" dirty="0" smtClean="0"/>
              <a:t>Reef</a:t>
            </a:r>
            <a:r>
              <a:rPr lang="en-GB" dirty="0" smtClean="0"/>
              <a:t>: Get rid of last photo</a:t>
            </a:r>
            <a:endParaRPr lang="en-GB" dirty="0" smtClean="0"/>
          </a:p>
          <a:p>
            <a:pPr marL="0" indent="0">
              <a:buNone/>
            </a:pPr>
            <a:r>
              <a:rPr lang="en-GB" dirty="0" smtClean="0"/>
              <a:t>Various</a:t>
            </a:r>
            <a:r>
              <a:rPr lang="en-GB" dirty="0" smtClean="0"/>
              <a:t>: Get rid of last photo</a:t>
            </a:r>
            <a:endParaRPr lang="en-GB" dirty="0" smtClean="0"/>
          </a:p>
          <a:p>
            <a:pPr marL="0" indent="0">
              <a:buNone/>
            </a:pPr>
            <a:r>
              <a:rPr lang="en-GB" dirty="0" smtClean="0"/>
              <a:t>Wow Cow</a:t>
            </a:r>
            <a:r>
              <a:rPr lang="en-GB" dirty="0" smtClean="0"/>
              <a:t>: Only keep first photo</a:t>
            </a:r>
            <a:endParaRPr lang="en-GB" dirty="0" smtClean="0"/>
          </a:p>
          <a:p>
            <a:pPr marL="0" indent="0">
              <a:buNone/>
            </a:pPr>
            <a:r>
              <a:rPr lang="en-GB" dirty="0" err="1" smtClean="0"/>
              <a:t>Techfil</a:t>
            </a:r>
            <a:r>
              <a:rPr lang="en-GB" dirty="0" smtClean="0"/>
              <a:t>: Can stay the same</a:t>
            </a:r>
            <a:endParaRPr lang="en-GB" dirty="0" smtClean="0"/>
          </a:p>
          <a:p>
            <a:pPr marL="0" indent="0">
              <a:buNone/>
            </a:pPr>
            <a:r>
              <a:rPr lang="en-GB" dirty="0" smtClean="0"/>
              <a:t>Bupa</a:t>
            </a:r>
            <a:r>
              <a:rPr lang="en-GB" dirty="0" smtClean="0"/>
              <a:t>: Keep middle two</a:t>
            </a:r>
            <a:endParaRPr lang="en-GB" dirty="0" smtClean="0"/>
          </a:p>
          <a:p>
            <a:pPr marL="0" indent="0">
              <a:buNone/>
            </a:pPr>
            <a:r>
              <a:rPr lang="en-GB" dirty="0" smtClean="0"/>
              <a:t>Mercedes</a:t>
            </a:r>
            <a:r>
              <a:rPr lang="en-GB" dirty="0" smtClean="0"/>
              <a:t>: Can stay the same</a:t>
            </a:r>
            <a:endParaRPr lang="en-GB" dirty="0" smtClean="0"/>
          </a:p>
          <a:p>
            <a:pPr marL="0" indent="0">
              <a:buNone/>
            </a:pPr>
            <a:r>
              <a:rPr lang="en-GB" dirty="0" smtClean="0"/>
              <a:t>Under Armour</a:t>
            </a:r>
            <a:r>
              <a:rPr lang="en-GB" dirty="0" smtClean="0"/>
              <a:t>: Can stay the same</a:t>
            </a:r>
            <a:endParaRPr lang="en-GB" dirty="0" smtClean="0"/>
          </a:p>
          <a:p>
            <a:pPr marL="0" indent="0">
              <a:buNone/>
            </a:pPr>
            <a:r>
              <a:rPr lang="en-GB" dirty="0" smtClean="0"/>
              <a:t>Visa</a:t>
            </a:r>
            <a:r>
              <a:rPr lang="en-GB" dirty="0" smtClean="0"/>
              <a:t>: Get rid of second photo</a:t>
            </a:r>
            <a:endParaRPr lang="en-GB" dirty="0"/>
          </a:p>
        </p:txBody>
      </p:sp>
      <p:sp>
        <p:nvSpPr>
          <p:cNvPr id="4" name="TextBox 3"/>
          <p:cNvSpPr txBox="1"/>
          <p:nvPr/>
        </p:nvSpPr>
        <p:spPr>
          <a:xfrm>
            <a:off x="186116" y="658574"/>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14</a:t>
            </a:r>
            <a:endParaRPr lang="en-GB" dirty="0">
              <a:solidFill>
                <a:srgbClr val="FF0000"/>
              </a:solidFill>
            </a:endParaRPr>
          </a:p>
        </p:txBody>
      </p:sp>
    </p:spTree>
    <p:extLst>
      <p:ext uri="{BB962C8B-B14F-4D97-AF65-F5344CB8AC3E}">
        <p14:creationId xmlns:p14="http://schemas.microsoft.com/office/powerpoint/2010/main" val="4280273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Titles underneath brand names (after you’ve clicked a case study) </a:t>
            </a:r>
            <a:r>
              <a:rPr lang="en-GB" dirty="0" smtClean="0"/>
              <a:t>to be </a:t>
            </a:r>
            <a:r>
              <a:rPr lang="en-GB" dirty="0" smtClean="0"/>
              <a:t>updated…</a:t>
            </a:r>
            <a:endParaRPr lang="en-GB" dirty="0"/>
          </a:p>
        </p:txBody>
      </p:sp>
      <p:sp>
        <p:nvSpPr>
          <p:cNvPr id="3" name="Content Placeholder 2"/>
          <p:cNvSpPr>
            <a:spLocks noGrp="1"/>
          </p:cNvSpPr>
          <p:nvPr>
            <p:ph idx="1"/>
          </p:nvPr>
        </p:nvSpPr>
        <p:spPr>
          <a:xfrm>
            <a:off x="395468" y="1825625"/>
            <a:ext cx="10515600" cy="4351338"/>
          </a:xfrm>
        </p:spPr>
        <p:txBody>
          <a:bodyPr>
            <a:normAutofit fontScale="77500" lnSpcReduction="20000"/>
          </a:bodyPr>
          <a:lstStyle/>
          <a:p>
            <a:pPr marL="0" indent="0">
              <a:buNone/>
            </a:pPr>
            <a:r>
              <a:rPr lang="en-GB" dirty="0" smtClean="0"/>
              <a:t>Vodafone</a:t>
            </a:r>
            <a:r>
              <a:rPr lang="en-GB" dirty="0" smtClean="0"/>
              <a:t>: (Instead of BRANDING / PHOTOGRAPHY) – CONVERTING CUSTOMERS</a:t>
            </a:r>
            <a:endParaRPr lang="en-GB" dirty="0" smtClean="0"/>
          </a:p>
          <a:p>
            <a:pPr marL="0" indent="0">
              <a:buNone/>
            </a:pPr>
            <a:r>
              <a:rPr lang="en-GB" dirty="0" smtClean="0"/>
              <a:t>Fourfold</a:t>
            </a:r>
            <a:r>
              <a:rPr lang="en-GB" dirty="0" smtClean="0"/>
              <a:t>: FOUNDATIONS FOR SUCCESS</a:t>
            </a:r>
            <a:endParaRPr lang="en-GB" dirty="0" smtClean="0"/>
          </a:p>
          <a:p>
            <a:pPr marL="0" indent="0">
              <a:buNone/>
            </a:pPr>
            <a:r>
              <a:rPr lang="en-GB" dirty="0" smtClean="0"/>
              <a:t>Vital-Parts</a:t>
            </a:r>
            <a:r>
              <a:rPr lang="en-GB" dirty="0" smtClean="0"/>
              <a:t>: GENERATING LEADS</a:t>
            </a:r>
            <a:endParaRPr lang="en-GB" dirty="0"/>
          </a:p>
          <a:p>
            <a:pPr marL="0" indent="0">
              <a:buNone/>
            </a:pPr>
            <a:r>
              <a:rPr lang="en-GB" dirty="0" smtClean="0"/>
              <a:t>Coke</a:t>
            </a:r>
            <a:r>
              <a:rPr lang="en-GB" dirty="0" smtClean="0"/>
              <a:t>: INCREASING SALES</a:t>
            </a:r>
            <a:endParaRPr lang="en-GB" dirty="0" smtClean="0"/>
          </a:p>
          <a:p>
            <a:pPr marL="0" indent="0">
              <a:buNone/>
            </a:pPr>
            <a:r>
              <a:rPr lang="en-GB" dirty="0" smtClean="0"/>
              <a:t>Reef</a:t>
            </a:r>
            <a:r>
              <a:rPr lang="en-GB" dirty="0" smtClean="0"/>
              <a:t>: SOCIAL UPLIFT</a:t>
            </a:r>
            <a:endParaRPr lang="en-GB" dirty="0" smtClean="0"/>
          </a:p>
          <a:p>
            <a:pPr marL="0" indent="0">
              <a:buNone/>
            </a:pPr>
            <a:r>
              <a:rPr lang="en-GB" dirty="0" smtClean="0"/>
              <a:t>Various</a:t>
            </a:r>
            <a:r>
              <a:rPr lang="en-GB" dirty="0" smtClean="0"/>
              <a:t>: STARTING A BRAND</a:t>
            </a:r>
            <a:endParaRPr lang="en-GB" dirty="0" smtClean="0"/>
          </a:p>
          <a:p>
            <a:pPr marL="0" indent="0">
              <a:buNone/>
            </a:pPr>
            <a:r>
              <a:rPr lang="en-GB" dirty="0" smtClean="0"/>
              <a:t>Wow Cow</a:t>
            </a:r>
            <a:r>
              <a:rPr lang="en-GB" dirty="0" smtClean="0"/>
              <a:t>: RETAIL DESIGN</a:t>
            </a:r>
            <a:endParaRPr lang="en-GB" dirty="0" smtClean="0"/>
          </a:p>
          <a:p>
            <a:pPr marL="0" indent="0">
              <a:buNone/>
            </a:pPr>
            <a:r>
              <a:rPr lang="en-GB" dirty="0" err="1" smtClean="0"/>
              <a:t>Techfil</a:t>
            </a:r>
            <a:r>
              <a:rPr lang="en-GB" dirty="0" smtClean="0"/>
              <a:t>: MARKETING STRATEGY</a:t>
            </a:r>
            <a:endParaRPr lang="en-GB" dirty="0" smtClean="0"/>
          </a:p>
          <a:p>
            <a:pPr marL="0" indent="0">
              <a:buNone/>
            </a:pPr>
            <a:r>
              <a:rPr lang="en-GB" dirty="0" smtClean="0"/>
              <a:t>Bupa</a:t>
            </a:r>
            <a:r>
              <a:rPr lang="en-GB" dirty="0" smtClean="0"/>
              <a:t>: LAUNCHING A NEW BRAND</a:t>
            </a:r>
            <a:endParaRPr lang="en-GB" dirty="0" smtClean="0"/>
          </a:p>
          <a:p>
            <a:pPr marL="0" indent="0">
              <a:buNone/>
            </a:pPr>
            <a:r>
              <a:rPr lang="en-GB" dirty="0" smtClean="0"/>
              <a:t>Mercedes</a:t>
            </a:r>
            <a:r>
              <a:rPr lang="en-GB" dirty="0" smtClean="0"/>
              <a:t>: GENERATING LEADS</a:t>
            </a:r>
            <a:endParaRPr lang="en-GB" dirty="0" smtClean="0"/>
          </a:p>
          <a:p>
            <a:pPr marL="0" indent="0">
              <a:buNone/>
            </a:pPr>
            <a:r>
              <a:rPr lang="en-GB" dirty="0" smtClean="0"/>
              <a:t>Under Armour</a:t>
            </a:r>
            <a:r>
              <a:rPr lang="en-GB" dirty="0" smtClean="0"/>
              <a:t>: INCREASING AWARENESS</a:t>
            </a:r>
            <a:endParaRPr lang="en-GB" dirty="0" smtClean="0"/>
          </a:p>
          <a:p>
            <a:pPr marL="0" indent="0">
              <a:buNone/>
            </a:pPr>
            <a:r>
              <a:rPr lang="en-GB" dirty="0" smtClean="0"/>
              <a:t>Visa</a:t>
            </a:r>
            <a:r>
              <a:rPr lang="en-GB" dirty="0" smtClean="0"/>
              <a:t>: INCREASING USAGE</a:t>
            </a:r>
            <a:endParaRPr lang="en-GB" dirty="0"/>
          </a:p>
        </p:txBody>
      </p:sp>
      <p:sp>
        <p:nvSpPr>
          <p:cNvPr id="4" name="TextBox 3"/>
          <p:cNvSpPr txBox="1"/>
          <p:nvPr/>
        </p:nvSpPr>
        <p:spPr>
          <a:xfrm>
            <a:off x="186116" y="658574"/>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15</a:t>
            </a:r>
            <a:endParaRPr lang="en-GB" dirty="0">
              <a:solidFill>
                <a:srgbClr val="FF0000"/>
              </a:solidFill>
            </a:endParaRPr>
          </a:p>
        </p:txBody>
      </p:sp>
      <p:pic>
        <p:nvPicPr>
          <p:cNvPr id="5" name="Picture 4"/>
          <p:cNvPicPr>
            <a:picLocks noChangeAspect="1"/>
          </p:cNvPicPr>
          <p:nvPr/>
        </p:nvPicPr>
        <p:blipFill rotWithShape="1">
          <a:blip r:embed="rId2"/>
          <a:srcRect l="9558" t="42985" r="9928" b="6284"/>
          <a:stretch/>
        </p:blipFill>
        <p:spPr>
          <a:xfrm>
            <a:off x="5419897" y="4225535"/>
            <a:ext cx="6500553" cy="2302828"/>
          </a:xfrm>
          <a:prstGeom prst="rect">
            <a:avLst/>
          </a:prstGeom>
        </p:spPr>
      </p:pic>
      <p:sp>
        <p:nvSpPr>
          <p:cNvPr id="6" name="Rectangle 5"/>
          <p:cNvSpPr/>
          <p:nvPr/>
        </p:nvSpPr>
        <p:spPr>
          <a:xfrm>
            <a:off x="7789024" y="4555375"/>
            <a:ext cx="1762298" cy="266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34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4180" b="15389"/>
          <a:stretch/>
        </p:blipFill>
        <p:spPr>
          <a:xfrm>
            <a:off x="614597" y="1458829"/>
            <a:ext cx="10852566" cy="4297393"/>
          </a:xfrm>
          <a:prstGeom prst="rect">
            <a:avLst/>
          </a:prstGeom>
        </p:spPr>
      </p:pic>
      <p:sp>
        <p:nvSpPr>
          <p:cNvPr id="7" name="Rectangle 6"/>
          <p:cNvSpPr/>
          <p:nvPr/>
        </p:nvSpPr>
        <p:spPr>
          <a:xfrm>
            <a:off x="854439" y="4317167"/>
            <a:ext cx="2203554" cy="4646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79686" y="5920236"/>
            <a:ext cx="7299748" cy="923330"/>
          </a:xfrm>
          <a:prstGeom prst="rect">
            <a:avLst/>
          </a:prstGeom>
          <a:noFill/>
        </p:spPr>
        <p:txBody>
          <a:bodyPr wrap="square" rtlCol="0">
            <a:spAutoFit/>
          </a:bodyPr>
          <a:lstStyle/>
          <a:p>
            <a:r>
              <a:rPr lang="en-GB" dirty="0" smtClean="0"/>
              <a:t>The margins on the descriptions increased so there’s more space on the left and right on descriptions (too close to the edges at the moment)</a:t>
            </a:r>
          </a:p>
          <a:p>
            <a:r>
              <a:rPr lang="en-GB" dirty="0" smtClean="0"/>
              <a:t>Font of descriptions to be </a:t>
            </a:r>
            <a:r>
              <a:rPr lang="en-GB" dirty="0" err="1" smtClean="0"/>
              <a:t>Roboto</a:t>
            </a:r>
            <a:r>
              <a:rPr lang="en-GB" dirty="0" smtClean="0"/>
              <a:t> Light italic or Times New Roman italic </a:t>
            </a:r>
            <a:endParaRPr lang="en-GB" dirty="0"/>
          </a:p>
        </p:txBody>
      </p:sp>
      <p:sp>
        <p:nvSpPr>
          <p:cNvPr id="5" name="TextBox 4"/>
          <p:cNvSpPr txBox="1"/>
          <p:nvPr/>
        </p:nvSpPr>
        <p:spPr>
          <a:xfrm>
            <a:off x="186116" y="658574"/>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16</a:t>
            </a:r>
            <a:endParaRPr lang="en-GB" dirty="0">
              <a:solidFill>
                <a:srgbClr val="FF0000"/>
              </a:solidFill>
            </a:endParaRPr>
          </a:p>
        </p:txBody>
      </p:sp>
    </p:spTree>
    <p:extLst>
      <p:ext uri="{BB962C8B-B14F-4D97-AF65-F5344CB8AC3E}">
        <p14:creationId xmlns:p14="http://schemas.microsoft.com/office/powerpoint/2010/main" val="877664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18" t="18493" r="2840" b="11834"/>
          <a:stretch/>
        </p:blipFill>
        <p:spPr>
          <a:xfrm>
            <a:off x="400680" y="1409076"/>
            <a:ext cx="11468532" cy="4766872"/>
          </a:xfrm>
          <a:prstGeom prst="rect">
            <a:avLst/>
          </a:prstGeom>
        </p:spPr>
      </p:pic>
      <p:cxnSp>
        <p:nvCxnSpPr>
          <p:cNvPr id="6" name="Straight Connector 5"/>
          <p:cNvCxnSpPr/>
          <p:nvPr/>
        </p:nvCxnSpPr>
        <p:spPr>
          <a:xfrm flipH="1">
            <a:off x="2996419" y="2616591"/>
            <a:ext cx="5894363" cy="223676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42285" y="620653"/>
            <a:ext cx="8202630" cy="369332"/>
          </a:xfrm>
          <a:prstGeom prst="rect">
            <a:avLst/>
          </a:prstGeom>
          <a:noFill/>
        </p:spPr>
        <p:txBody>
          <a:bodyPr wrap="none" rtlCol="0">
            <a:spAutoFit/>
          </a:bodyPr>
          <a:lstStyle/>
          <a:p>
            <a:r>
              <a:rPr lang="en-GB" dirty="0" smtClean="0"/>
              <a:t>Same background image but height of image </a:t>
            </a:r>
            <a:r>
              <a:rPr lang="en-GB" dirty="0" err="1" smtClean="0"/>
              <a:t>rediuced</a:t>
            </a:r>
            <a:r>
              <a:rPr lang="en-GB" dirty="0"/>
              <a:t> </a:t>
            </a:r>
            <a:r>
              <a:rPr lang="en-GB" dirty="0" smtClean="0"/>
              <a:t>and copy changed to next slide</a:t>
            </a:r>
          </a:p>
        </p:txBody>
      </p:sp>
      <p:sp>
        <p:nvSpPr>
          <p:cNvPr id="5" name="TextBox 4"/>
          <p:cNvSpPr txBox="1"/>
          <p:nvPr/>
        </p:nvSpPr>
        <p:spPr>
          <a:xfrm>
            <a:off x="186116" y="658574"/>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17</a:t>
            </a:r>
            <a:endParaRPr lang="en-GB" dirty="0">
              <a:solidFill>
                <a:srgbClr val="FF0000"/>
              </a:solidFill>
            </a:endParaRPr>
          </a:p>
        </p:txBody>
      </p:sp>
    </p:spTree>
    <p:extLst>
      <p:ext uri="{BB962C8B-B14F-4D97-AF65-F5344CB8AC3E}">
        <p14:creationId xmlns:p14="http://schemas.microsoft.com/office/powerpoint/2010/main" val="200719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 t="19928" r="996" b="17367"/>
          <a:stretch/>
        </p:blipFill>
        <p:spPr>
          <a:xfrm>
            <a:off x="221586" y="2236359"/>
            <a:ext cx="11872209" cy="4219392"/>
          </a:xfrm>
          <a:prstGeom prst="rect">
            <a:avLst/>
          </a:prstGeom>
        </p:spPr>
      </p:pic>
      <p:sp>
        <p:nvSpPr>
          <p:cNvPr id="5" name="TextBox 4"/>
          <p:cNvSpPr txBox="1"/>
          <p:nvPr/>
        </p:nvSpPr>
        <p:spPr>
          <a:xfrm>
            <a:off x="994494" y="1590028"/>
            <a:ext cx="9978575" cy="646331"/>
          </a:xfrm>
          <a:prstGeom prst="rect">
            <a:avLst/>
          </a:prstGeom>
          <a:noFill/>
        </p:spPr>
        <p:txBody>
          <a:bodyPr wrap="square" rtlCol="0">
            <a:spAutoFit/>
          </a:bodyPr>
          <a:lstStyle/>
          <a:p>
            <a:pPr algn="ctr"/>
            <a:r>
              <a:rPr lang="en-GB" dirty="0" smtClean="0"/>
              <a:t>Use this style but with our italic font (times new roman) and LATO for the caps. Also LATO thin for our button that should take you down to ‘Contact Us’ section</a:t>
            </a:r>
          </a:p>
        </p:txBody>
      </p:sp>
      <p:sp>
        <p:nvSpPr>
          <p:cNvPr id="6" name="TextBox 5"/>
          <p:cNvSpPr txBox="1"/>
          <p:nvPr/>
        </p:nvSpPr>
        <p:spPr>
          <a:xfrm>
            <a:off x="893675" y="283080"/>
            <a:ext cx="9978575" cy="1200329"/>
          </a:xfrm>
          <a:prstGeom prst="rect">
            <a:avLst/>
          </a:prstGeom>
          <a:noFill/>
        </p:spPr>
        <p:txBody>
          <a:bodyPr wrap="square" rtlCol="0">
            <a:spAutoFit/>
          </a:bodyPr>
          <a:lstStyle/>
          <a:p>
            <a:pPr algn="ctr"/>
            <a:r>
              <a:rPr lang="en-GB" dirty="0" smtClean="0"/>
              <a:t>Our copy should be:</a:t>
            </a:r>
            <a:endParaRPr lang="en-GB" dirty="0"/>
          </a:p>
          <a:p>
            <a:pPr algn="ctr"/>
            <a:r>
              <a:rPr lang="en-GB" dirty="0" smtClean="0"/>
              <a:t>“Do you like OUR WORK?</a:t>
            </a:r>
          </a:p>
          <a:p>
            <a:pPr algn="ctr"/>
            <a:r>
              <a:rPr lang="en-GB" dirty="0" smtClean="0"/>
              <a:t>Lets have a chat about growing YOUR BUSINESS.</a:t>
            </a:r>
          </a:p>
          <a:p>
            <a:pPr algn="ctr"/>
            <a:r>
              <a:rPr lang="en-GB" dirty="0" smtClean="0"/>
              <a:t>We’ll let you know if we can HELP.”</a:t>
            </a:r>
            <a:endParaRPr lang="en-GB" dirty="0"/>
          </a:p>
        </p:txBody>
      </p:sp>
    </p:spTree>
    <p:extLst>
      <p:ext uri="{BB962C8B-B14F-4D97-AF65-F5344CB8AC3E}">
        <p14:creationId xmlns:p14="http://schemas.microsoft.com/office/powerpoint/2010/main" val="3129538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065" b="4050"/>
          <a:stretch/>
        </p:blipFill>
        <p:spPr>
          <a:xfrm>
            <a:off x="766084" y="254832"/>
            <a:ext cx="10888569" cy="5441430"/>
          </a:xfrm>
          <a:prstGeom prst="rect">
            <a:avLst/>
          </a:prstGeom>
        </p:spPr>
      </p:pic>
      <p:sp>
        <p:nvSpPr>
          <p:cNvPr id="8" name="TextBox 7"/>
          <p:cNvSpPr txBox="1"/>
          <p:nvPr/>
        </p:nvSpPr>
        <p:spPr>
          <a:xfrm>
            <a:off x="2443397" y="6295869"/>
            <a:ext cx="6550701" cy="646331"/>
          </a:xfrm>
          <a:prstGeom prst="rect">
            <a:avLst/>
          </a:prstGeom>
          <a:noFill/>
        </p:spPr>
        <p:txBody>
          <a:bodyPr wrap="square" rtlCol="0">
            <a:spAutoFit/>
          </a:bodyPr>
          <a:lstStyle/>
          <a:p>
            <a:r>
              <a:rPr lang="en-GB" dirty="0" smtClean="0"/>
              <a:t>These need to be in line (It’s because the bottom line doesn’t have a word in the first and last columns)</a:t>
            </a:r>
            <a:endParaRPr lang="en-GB" dirty="0"/>
          </a:p>
        </p:txBody>
      </p:sp>
      <p:cxnSp>
        <p:nvCxnSpPr>
          <p:cNvPr id="10" name="Straight Arrow Connector 9"/>
          <p:cNvCxnSpPr/>
          <p:nvPr/>
        </p:nvCxnSpPr>
        <p:spPr>
          <a:xfrm flipV="1">
            <a:off x="2983043" y="5246557"/>
            <a:ext cx="14990" cy="101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657600" y="5366479"/>
            <a:ext cx="1289154" cy="9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766872" y="5366479"/>
            <a:ext cx="2068643" cy="89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051685" y="5246557"/>
            <a:ext cx="3732551" cy="1153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86116" y="658574"/>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18</a:t>
            </a:r>
            <a:endParaRPr lang="en-GB" dirty="0">
              <a:solidFill>
                <a:srgbClr val="FF0000"/>
              </a:solidFill>
            </a:endParaRPr>
          </a:p>
        </p:txBody>
      </p:sp>
    </p:spTree>
    <p:extLst>
      <p:ext uri="{BB962C8B-B14F-4D97-AF65-F5344CB8AC3E}">
        <p14:creationId xmlns:p14="http://schemas.microsoft.com/office/powerpoint/2010/main" val="1738701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2505" b="4260"/>
          <a:stretch/>
        </p:blipFill>
        <p:spPr>
          <a:xfrm>
            <a:off x="1477108" y="149904"/>
            <a:ext cx="9078564" cy="4248512"/>
          </a:xfrm>
          <a:prstGeom prst="rect">
            <a:avLst/>
          </a:prstGeom>
        </p:spPr>
      </p:pic>
      <p:sp>
        <p:nvSpPr>
          <p:cNvPr id="7" name="TextBox 6"/>
          <p:cNvSpPr txBox="1"/>
          <p:nvPr/>
        </p:nvSpPr>
        <p:spPr>
          <a:xfrm>
            <a:off x="1299416" y="4549676"/>
            <a:ext cx="10254021" cy="2308324"/>
          </a:xfrm>
          <a:prstGeom prst="rect">
            <a:avLst/>
          </a:prstGeom>
          <a:noFill/>
        </p:spPr>
        <p:txBody>
          <a:bodyPr wrap="square" rtlCol="0">
            <a:spAutoFit/>
          </a:bodyPr>
          <a:lstStyle/>
          <a:p>
            <a:r>
              <a:rPr lang="en-GB" dirty="0" smtClean="0"/>
              <a:t>Icons need to be centred </a:t>
            </a:r>
          </a:p>
          <a:p>
            <a:r>
              <a:rPr lang="en-GB" dirty="0" smtClean="0"/>
              <a:t>Space underneath the icons needs to be increased (basically same as </a:t>
            </a:r>
            <a:r>
              <a:rPr lang="en-GB" dirty="0" err="1" smtClean="0"/>
              <a:t>Visia</a:t>
            </a:r>
            <a:r>
              <a:rPr lang="en-GB" dirty="0" smtClean="0"/>
              <a:t> theme)</a:t>
            </a:r>
          </a:p>
          <a:p>
            <a:r>
              <a:rPr lang="en-GB" dirty="0" smtClean="0"/>
              <a:t>Spacing between line underneath title and first line of copy, and, space between first line of copy and icons needs to match </a:t>
            </a:r>
            <a:r>
              <a:rPr lang="en-GB" dirty="0" err="1" smtClean="0"/>
              <a:t>Visia</a:t>
            </a:r>
            <a:endParaRPr lang="en-GB" dirty="0" smtClean="0"/>
          </a:p>
          <a:p>
            <a:r>
              <a:rPr lang="en-GB" dirty="0" smtClean="0"/>
              <a:t>When you hover over icons it needs to be more instant when it flashes to white and orange icon and we need pop-ups (see next slide)</a:t>
            </a:r>
            <a:br>
              <a:rPr lang="en-GB" dirty="0" smtClean="0"/>
            </a:br>
            <a:r>
              <a:rPr lang="en-GB" dirty="0" smtClean="0"/>
              <a:t>Basically this section needs to match the </a:t>
            </a:r>
            <a:r>
              <a:rPr lang="en-GB" dirty="0" err="1" smtClean="0"/>
              <a:t>Visia</a:t>
            </a:r>
            <a:r>
              <a:rPr lang="en-GB" dirty="0" smtClean="0"/>
              <a:t> theme (even things like the circles around the icons need to be made thicker and the boxes to  appear when you hover the mouse over the icons)</a:t>
            </a:r>
            <a:endParaRPr lang="en-GB" dirty="0"/>
          </a:p>
        </p:txBody>
      </p:sp>
      <p:sp>
        <p:nvSpPr>
          <p:cNvPr id="5" name="TextBox 4"/>
          <p:cNvSpPr txBox="1"/>
          <p:nvPr/>
        </p:nvSpPr>
        <p:spPr>
          <a:xfrm>
            <a:off x="186116" y="658574"/>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19</a:t>
            </a:r>
            <a:endParaRPr lang="en-GB" dirty="0">
              <a:solidFill>
                <a:srgbClr val="FF0000"/>
              </a:solidFill>
            </a:endParaRPr>
          </a:p>
        </p:txBody>
      </p:sp>
    </p:spTree>
    <p:extLst>
      <p:ext uri="{BB962C8B-B14F-4D97-AF65-F5344CB8AC3E}">
        <p14:creationId xmlns:p14="http://schemas.microsoft.com/office/powerpoint/2010/main" val="530562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10"/>
            <a:ext cx="10515600" cy="900967"/>
          </a:xfrm>
        </p:spPr>
        <p:txBody>
          <a:bodyPr>
            <a:normAutofit fontScale="90000"/>
          </a:bodyPr>
          <a:lstStyle/>
          <a:p>
            <a:r>
              <a:rPr lang="en-GB" dirty="0" smtClean="0"/>
              <a:t>Pop-ups over each </a:t>
            </a:r>
            <a:r>
              <a:rPr lang="en-GB" dirty="0" smtClean="0"/>
              <a:t>icon and then to be animated like </a:t>
            </a:r>
            <a:r>
              <a:rPr lang="en-GB" dirty="0" err="1" smtClean="0"/>
              <a:t>Visia</a:t>
            </a:r>
            <a:r>
              <a:rPr lang="en-GB" dirty="0" smtClean="0"/>
              <a:t> theme hopefully…</a:t>
            </a:r>
            <a:endParaRPr lang="en-GB" dirty="0"/>
          </a:p>
        </p:txBody>
      </p:sp>
      <p:sp>
        <p:nvSpPr>
          <p:cNvPr id="4" name="TextBox 3"/>
          <p:cNvSpPr txBox="1"/>
          <p:nvPr/>
        </p:nvSpPr>
        <p:spPr>
          <a:xfrm>
            <a:off x="6869723" y="1172748"/>
            <a:ext cx="4960705" cy="923330"/>
          </a:xfrm>
          <a:prstGeom prst="rect">
            <a:avLst/>
          </a:prstGeom>
          <a:noFill/>
        </p:spPr>
        <p:txBody>
          <a:bodyPr wrap="square" rtlCol="0">
            <a:spAutoFit/>
          </a:bodyPr>
          <a:lstStyle/>
          <a:p>
            <a:r>
              <a:rPr lang="en-GB" dirty="0" smtClean="0"/>
              <a:t>SEO Booster Pack: Starting from £145 </a:t>
            </a:r>
          </a:p>
          <a:p>
            <a:endParaRPr lang="en-GB" dirty="0"/>
          </a:p>
          <a:p>
            <a:r>
              <a:rPr lang="en-GB" dirty="0" smtClean="0"/>
              <a:t>App Design + Development: Starting from £430</a:t>
            </a:r>
            <a:endParaRPr lang="en-GB" dirty="0"/>
          </a:p>
        </p:txBody>
      </p:sp>
      <p:sp>
        <p:nvSpPr>
          <p:cNvPr id="5" name="TextBox 4"/>
          <p:cNvSpPr txBox="1"/>
          <p:nvPr/>
        </p:nvSpPr>
        <p:spPr>
          <a:xfrm>
            <a:off x="664027" y="1172748"/>
            <a:ext cx="4960705" cy="5355312"/>
          </a:xfrm>
          <a:prstGeom prst="rect">
            <a:avLst/>
          </a:prstGeom>
          <a:noFill/>
        </p:spPr>
        <p:txBody>
          <a:bodyPr wrap="square" rtlCol="0">
            <a:spAutoFit/>
          </a:bodyPr>
          <a:lstStyle/>
          <a:p>
            <a:r>
              <a:rPr lang="en-GB" dirty="0" smtClean="0"/>
              <a:t>Website: Starting from £650</a:t>
            </a:r>
          </a:p>
          <a:p>
            <a:endParaRPr lang="en-GB" dirty="0"/>
          </a:p>
          <a:p>
            <a:r>
              <a:rPr lang="en-GB" dirty="0" smtClean="0"/>
              <a:t>E-Commerce: Starting from £950</a:t>
            </a:r>
          </a:p>
          <a:p>
            <a:endParaRPr lang="en-GB" dirty="0"/>
          </a:p>
          <a:p>
            <a:r>
              <a:rPr lang="en-GB" dirty="0" smtClean="0"/>
              <a:t>Video: Starting from £90</a:t>
            </a:r>
          </a:p>
          <a:p>
            <a:endParaRPr lang="en-GB" dirty="0"/>
          </a:p>
          <a:p>
            <a:r>
              <a:rPr lang="en-GB" dirty="0" smtClean="0"/>
              <a:t>Branding Package: Starting from £250</a:t>
            </a:r>
          </a:p>
          <a:p>
            <a:endParaRPr lang="en-GB" dirty="0"/>
          </a:p>
          <a:p>
            <a:r>
              <a:rPr lang="en-GB" dirty="0" smtClean="0"/>
              <a:t>Sales Booster Pack: Starting from £275</a:t>
            </a:r>
          </a:p>
          <a:p>
            <a:endParaRPr lang="en-GB" dirty="0"/>
          </a:p>
          <a:p>
            <a:r>
              <a:rPr lang="en-GB" dirty="0" smtClean="0"/>
              <a:t>Business Plan: Starting from £225 </a:t>
            </a:r>
          </a:p>
          <a:p>
            <a:endParaRPr lang="en-GB" dirty="0"/>
          </a:p>
          <a:p>
            <a:r>
              <a:rPr lang="en-GB" dirty="0" smtClean="0"/>
              <a:t>Marketing Plan: Starting from £225</a:t>
            </a:r>
          </a:p>
          <a:p>
            <a:endParaRPr lang="en-GB" dirty="0"/>
          </a:p>
          <a:p>
            <a:r>
              <a:rPr lang="en-GB" dirty="0" smtClean="0"/>
              <a:t>Social Booster Pack: Starting from £95</a:t>
            </a:r>
          </a:p>
          <a:p>
            <a:endParaRPr lang="en-GB" dirty="0"/>
          </a:p>
          <a:p>
            <a:r>
              <a:rPr lang="en-GB" dirty="0" smtClean="0"/>
              <a:t>Email Marketing Package: Starting from £245</a:t>
            </a:r>
          </a:p>
          <a:p>
            <a:endParaRPr lang="en-GB" dirty="0"/>
          </a:p>
          <a:p>
            <a:r>
              <a:rPr lang="en-GB" dirty="0" smtClean="0"/>
              <a:t>Google AdWords Package: Starting from £215</a:t>
            </a:r>
            <a:endParaRPr lang="en-GB" dirty="0"/>
          </a:p>
        </p:txBody>
      </p:sp>
      <p:sp>
        <p:nvSpPr>
          <p:cNvPr id="6" name="Rectangular Callout 5"/>
          <p:cNvSpPr/>
          <p:nvPr/>
        </p:nvSpPr>
        <p:spPr>
          <a:xfrm>
            <a:off x="7005711" y="2640583"/>
            <a:ext cx="1842868" cy="1209821"/>
          </a:xfrm>
          <a:prstGeom prst="wedgeRectCallout">
            <a:avLst>
              <a:gd name="adj1" fmla="val -39154"/>
              <a:gd name="adj2" fmla="val 8226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088614" y="3418449"/>
            <a:ext cx="1677062" cy="307777"/>
          </a:xfrm>
          <a:prstGeom prst="rect">
            <a:avLst/>
          </a:prstGeom>
          <a:noFill/>
        </p:spPr>
        <p:txBody>
          <a:bodyPr wrap="none" rtlCol="0">
            <a:spAutoFit/>
          </a:bodyPr>
          <a:lstStyle/>
          <a:p>
            <a:r>
              <a:rPr lang="en-GB" sz="1400" dirty="0" smtClean="0">
                <a:solidFill>
                  <a:schemeClr val="bg1"/>
                </a:solidFill>
                <a:latin typeface="Roboto Light" panose="02000000000000000000" pitchFamily="2" charset="0"/>
                <a:ea typeface="Roboto Light" panose="02000000000000000000" pitchFamily="2" charset="0"/>
                <a:cs typeface="Times New Roman" panose="02020603050405020304" pitchFamily="18" charset="0"/>
              </a:rPr>
              <a:t>Starting from £650</a:t>
            </a:r>
            <a:endParaRPr lang="en-GB" sz="1400" dirty="0">
              <a:solidFill>
                <a:schemeClr val="bg1"/>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8" name="TextBox 7"/>
          <p:cNvSpPr txBox="1"/>
          <p:nvPr/>
        </p:nvSpPr>
        <p:spPr>
          <a:xfrm>
            <a:off x="7088614" y="2684531"/>
            <a:ext cx="1297150" cy="738664"/>
          </a:xfrm>
          <a:prstGeom prst="rect">
            <a:avLst/>
          </a:prstGeom>
          <a:noFill/>
        </p:spPr>
        <p:txBody>
          <a:bodyPr wrap="none" rtlCol="0">
            <a:spAutoFit/>
          </a:bodyPr>
          <a:lstStyle/>
          <a:p>
            <a:pPr marL="285750" indent="-285750">
              <a:buFont typeface="Arial" panose="020B0604020202020204" pitchFamily="34" charset="0"/>
              <a:buChar char="•"/>
            </a:pPr>
            <a:r>
              <a:rPr lang="en-GB" sz="1400" b="1" dirty="0" smtClean="0">
                <a:solidFill>
                  <a:srgbClr val="FFC000"/>
                </a:solidFill>
                <a:latin typeface="Roboto Light" panose="02000000000000000000" pitchFamily="2" charset="0"/>
                <a:ea typeface="Roboto Light" panose="02000000000000000000" pitchFamily="2" charset="0"/>
                <a:cs typeface="Times New Roman" panose="02020603050405020304" pitchFamily="18" charset="0"/>
              </a:rPr>
              <a:t>HTML</a:t>
            </a:r>
          </a:p>
          <a:p>
            <a:pPr marL="285750" indent="-285750">
              <a:buFont typeface="Arial" panose="020B0604020202020204" pitchFamily="34" charset="0"/>
              <a:buChar char="•"/>
            </a:pPr>
            <a:r>
              <a:rPr lang="en-GB" sz="1400" b="1" dirty="0" smtClean="0">
                <a:solidFill>
                  <a:srgbClr val="FFC000"/>
                </a:solidFill>
                <a:latin typeface="Roboto Light" panose="02000000000000000000" pitchFamily="2" charset="0"/>
                <a:ea typeface="Roboto Light" panose="02000000000000000000" pitchFamily="2" charset="0"/>
                <a:cs typeface="Times New Roman" panose="02020603050405020304" pitchFamily="18" charset="0"/>
              </a:rPr>
              <a:t>CSS</a:t>
            </a:r>
          </a:p>
          <a:p>
            <a:pPr marL="285750" indent="-285750">
              <a:buFont typeface="Arial" panose="020B0604020202020204" pitchFamily="34" charset="0"/>
              <a:buChar char="•"/>
            </a:pPr>
            <a:r>
              <a:rPr lang="en-GB" sz="1400" b="1" dirty="0" err="1" smtClean="0">
                <a:solidFill>
                  <a:srgbClr val="FFC000"/>
                </a:solidFill>
                <a:latin typeface="Roboto Light" panose="02000000000000000000" pitchFamily="2" charset="0"/>
                <a:ea typeface="Roboto Light" panose="02000000000000000000" pitchFamily="2" charset="0"/>
                <a:cs typeface="Times New Roman" panose="02020603050405020304" pitchFamily="18" charset="0"/>
              </a:rPr>
              <a:t>Javascript</a:t>
            </a:r>
            <a:endParaRPr lang="en-GB" sz="1400" b="1" dirty="0">
              <a:solidFill>
                <a:srgbClr val="FFC000"/>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9" name="TextBox 8"/>
          <p:cNvSpPr txBox="1"/>
          <p:nvPr/>
        </p:nvSpPr>
        <p:spPr>
          <a:xfrm>
            <a:off x="7005711" y="4547469"/>
            <a:ext cx="3329116" cy="369332"/>
          </a:xfrm>
          <a:prstGeom prst="rect">
            <a:avLst/>
          </a:prstGeom>
          <a:noFill/>
        </p:spPr>
        <p:txBody>
          <a:bodyPr wrap="none" rtlCol="0">
            <a:spAutoFit/>
          </a:bodyPr>
          <a:lstStyle/>
          <a:p>
            <a:r>
              <a:rPr lang="en-GB" dirty="0" smtClean="0"/>
              <a:t>Needs to be same design as </a:t>
            </a:r>
            <a:r>
              <a:rPr lang="en-GB" dirty="0" err="1" smtClean="0"/>
              <a:t>Visia</a:t>
            </a:r>
            <a:endParaRPr lang="en-GB" dirty="0"/>
          </a:p>
        </p:txBody>
      </p:sp>
      <p:sp>
        <p:nvSpPr>
          <p:cNvPr id="10" name="TextBox 9"/>
          <p:cNvSpPr txBox="1"/>
          <p:nvPr/>
        </p:nvSpPr>
        <p:spPr>
          <a:xfrm>
            <a:off x="119614" y="41992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20</a:t>
            </a:r>
            <a:endParaRPr lang="en-GB" dirty="0">
              <a:solidFill>
                <a:srgbClr val="FF0000"/>
              </a:solidFill>
            </a:endParaRPr>
          </a:p>
        </p:txBody>
      </p:sp>
      <p:pic>
        <p:nvPicPr>
          <p:cNvPr id="3" name="Picture 2"/>
          <p:cNvPicPr>
            <a:picLocks noChangeAspect="1"/>
          </p:cNvPicPr>
          <p:nvPr/>
        </p:nvPicPr>
        <p:blipFill rotWithShape="1">
          <a:blip r:embed="rId2"/>
          <a:srcRect t="17063" r="1736" b="18994"/>
          <a:stretch/>
        </p:blipFill>
        <p:spPr>
          <a:xfrm>
            <a:off x="5739619" y="4460144"/>
            <a:ext cx="6217920" cy="2274837"/>
          </a:xfrm>
          <a:prstGeom prst="rect">
            <a:avLst/>
          </a:prstGeom>
        </p:spPr>
      </p:pic>
    </p:spTree>
    <p:extLst>
      <p:ext uri="{BB962C8B-B14F-4D97-AF65-F5344CB8AC3E}">
        <p14:creationId xmlns:p14="http://schemas.microsoft.com/office/powerpoint/2010/main" val="185529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16" t="35047" r="2355" b="7260"/>
          <a:stretch/>
        </p:blipFill>
        <p:spPr>
          <a:xfrm>
            <a:off x="309489" y="2286720"/>
            <a:ext cx="11422966" cy="3903065"/>
          </a:xfrm>
          <a:prstGeom prst="rect">
            <a:avLst/>
          </a:prstGeom>
        </p:spPr>
      </p:pic>
      <p:cxnSp>
        <p:nvCxnSpPr>
          <p:cNvPr id="6" name="Straight Arrow Connector 5"/>
          <p:cNvCxnSpPr/>
          <p:nvPr/>
        </p:nvCxnSpPr>
        <p:spPr>
          <a:xfrm flipH="1">
            <a:off x="6541477" y="1871003"/>
            <a:ext cx="2518117" cy="21101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158068" y="1393092"/>
            <a:ext cx="1705880" cy="1477328"/>
          </a:xfrm>
          <a:prstGeom prst="rect">
            <a:avLst/>
          </a:prstGeom>
          <a:noFill/>
        </p:spPr>
        <p:txBody>
          <a:bodyPr wrap="square" rtlCol="0">
            <a:spAutoFit/>
          </a:bodyPr>
          <a:lstStyle/>
          <a:p>
            <a:r>
              <a:rPr lang="en-GB" dirty="0" smtClean="0"/>
              <a:t>This to be lined up correctly with the left hand side of the message box</a:t>
            </a:r>
            <a:endParaRPr lang="en-GB" dirty="0"/>
          </a:p>
        </p:txBody>
      </p:sp>
      <p:sp>
        <p:nvSpPr>
          <p:cNvPr id="8" name="TextBox 7"/>
          <p:cNvSpPr txBox="1"/>
          <p:nvPr/>
        </p:nvSpPr>
        <p:spPr>
          <a:xfrm>
            <a:off x="475957" y="362578"/>
            <a:ext cx="1705880" cy="923330"/>
          </a:xfrm>
          <a:prstGeom prst="rect">
            <a:avLst/>
          </a:prstGeom>
          <a:noFill/>
        </p:spPr>
        <p:txBody>
          <a:bodyPr wrap="square" rtlCol="0">
            <a:spAutoFit/>
          </a:bodyPr>
          <a:lstStyle/>
          <a:p>
            <a:r>
              <a:rPr lang="en-GB" dirty="0" smtClean="0"/>
              <a:t>Need landline and mobile number here</a:t>
            </a:r>
            <a:endParaRPr lang="en-GB" dirty="0"/>
          </a:p>
        </p:txBody>
      </p:sp>
      <p:cxnSp>
        <p:nvCxnSpPr>
          <p:cNvPr id="4" name="Straight Arrow Connector 3"/>
          <p:cNvCxnSpPr/>
          <p:nvPr/>
        </p:nvCxnSpPr>
        <p:spPr>
          <a:xfrm>
            <a:off x="1041009" y="1378241"/>
            <a:ext cx="1491176" cy="4192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18210" y="1416982"/>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21</a:t>
            </a:r>
            <a:endParaRPr lang="en-GB" dirty="0">
              <a:solidFill>
                <a:srgbClr val="FF0000"/>
              </a:solidFill>
            </a:endParaRPr>
          </a:p>
        </p:txBody>
      </p:sp>
    </p:spTree>
    <p:extLst>
      <p:ext uri="{BB962C8B-B14F-4D97-AF65-F5344CB8AC3E}">
        <p14:creationId xmlns:p14="http://schemas.microsoft.com/office/powerpoint/2010/main" val="1793721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499" b="4551"/>
          <a:stretch/>
        </p:blipFill>
        <p:spPr>
          <a:xfrm>
            <a:off x="569626" y="2263514"/>
            <a:ext cx="11184395" cy="2323475"/>
          </a:xfrm>
          <a:prstGeom prst="rect">
            <a:avLst/>
          </a:prstGeom>
        </p:spPr>
      </p:pic>
      <p:sp>
        <p:nvSpPr>
          <p:cNvPr id="5" name="TextBox 4"/>
          <p:cNvSpPr txBox="1"/>
          <p:nvPr/>
        </p:nvSpPr>
        <p:spPr>
          <a:xfrm>
            <a:off x="6161823" y="959370"/>
            <a:ext cx="3867277" cy="923330"/>
          </a:xfrm>
          <a:prstGeom prst="rect">
            <a:avLst/>
          </a:prstGeom>
          <a:noFill/>
        </p:spPr>
        <p:txBody>
          <a:bodyPr wrap="none" rtlCol="0">
            <a:spAutoFit/>
          </a:bodyPr>
          <a:lstStyle/>
          <a:p>
            <a:r>
              <a:rPr lang="en-GB" dirty="0" smtClean="0"/>
              <a:t>Momentum theme… </a:t>
            </a:r>
          </a:p>
          <a:p>
            <a:r>
              <a:rPr lang="en-GB" dirty="0" smtClean="0"/>
              <a:t>Orange button takes you to top of page</a:t>
            </a:r>
          </a:p>
          <a:p>
            <a:r>
              <a:rPr lang="en-GB" dirty="0" smtClean="0">
                <a:hlinkClick r:id="rId3"/>
              </a:rPr>
              <a:t>http://momentum.themes.tf/#about</a:t>
            </a:r>
            <a:r>
              <a:rPr lang="en-GB" dirty="0" smtClean="0"/>
              <a:t> </a:t>
            </a:r>
            <a:endParaRPr lang="en-GB" dirty="0"/>
          </a:p>
        </p:txBody>
      </p:sp>
      <p:sp>
        <p:nvSpPr>
          <p:cNvPr id="6" name="TextBox 5"/>
          <p:cNvSpPr txBox="1"/>
          <p:nvPr/>
        </p:nvSpPr>
        <p:spPr>
          <a:xfrm>
            <a:off x="4142974" y="1698034"/>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22</a:t>
            </a:r>
            <a:endParaRPr lang="en-GB" dirty="0">
              <a:solidFill>
                <a:srgbClr val="FF0000"/>
              </a:solidFill>
            </a:endParaRPr>
          </a:p>
        </p:txBody>
      </p:sp>
    </p:spTree>
    <p:extLst>
      <p:ext uri="{BB962C8B-B14F-4D97-AF65-F5344CB8AC3E}">
        <p14:creationId xmlns:p14="http://schemas.microsoft.com/office/powerpoint/2010/main" val="118370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FONTS:</a:t>
            </a:r>
            <a:endParaRPr lang="en-GB" dirty="0"/>
          </a:p>
        </p:txBody>
      </p:sp>
      <p:sp>
        <p:nvSpPr>
          <p:cNvPr id="4" name="TextBox 3"/>
          <p:cNvSpPr txBox="1"/>
          <p:nvPr/>
        </p:nvSpPr>
        <p:spPr>
          <a:xfrm>
            <a:off x="984738" y="1690688"/>
            <a:ext cx="8173330" cy="4247317"/>
          </a:xfrm>
          <a:prstGeom prst="rect">
            <a:avLst/>
          </a:prstGeom>
          <a:noFill/>
        </p:spPr>
        <p:txBody>
          <a:bodyPr wrap="square" rtlCol="0">
            <a:spAutoFit/>
          </a:bodyPr>
          <a:lstStyle/>
          <a:p>
            <a:r>
              <a:rPr lang="en-GB" dirty="0" smtClean="0"/>
              <a:t>Top banner font should be LATO (same as Floyd theme)</a:t>
            </a:r>
          </a:p>
          <a:p>
            <a:r>
              <a:rPr lang="en-GB" dirty="0" smtClean="0"/>
              <a:t>Any italic font should be Times New Roman or </a:t>
            </a:r>
            <a:r>
              <a:rPr lang="en-GB" dirty="0" err="1" smtClean="0"/>
              <a:t>Roboto</a:t>
            </a:r>
            <a:r>
              <a:rPr lang="en-GB" dirty="0" smtClean="0"/>
              <a:t> Light italic (except in ‘What clients Say’ – can be like it is at the moment – </a:t>
            </a:r>
            <a:r>
              <a:rPr lang="en-GB" dirty="0" err="1" smtClean="0"/>
              <a:t>Lato</a:t>
            </a:r>
            <a:r>
              <a:rPr lang="en-GB" dirty="0" smtClean="0"/>
              <a:t> Thin italic)</a:t>
            </a:r>
          </a:p>
          <a:p>
            <a:r>
              <a:rPr lang="en-GB" dirty="0" smtClean="0"/>
              <a:t>All other words that are in CAPS should be LATO thin  </a:t>
            </a:r>
          </a:p>
          <a:p>
            <a:r>
              <a:rPr lang="en-GB" dirty="0" smtClean="0"/>
              <a:t>All other body copy should be </a:t>
            </a:r>
            <a:r>
              <a:rPr lang="en-GB" dirty="0" err="1" smtClean="0"/>
              <a:t>Roboto</a:t>
            </a:r>
            <a:r>
              <a:rPr lang="en-GB" dirty="0" smtClean="0"/>
              <a:t> Light </a:t>
            </a:r>
          </a:p>
          <a:p>
            <a:endParaRPr lang="en-GB" dirty="0"/>
          </a:p>
          <a:p>
            <a:endParaRPr lang="en-GB" dirty="0" smtClean="0"/>
          </a:p>
          <a:p>
            <a:endParaRPr lang="en-GB" dirty="0"/>
          </a:p>
          <a:p>
            <a:r>
              <a:rPr lang="en-GB" dirty="0" smtClean="0"/>
              <a:t>On the big things at the moment is:</a:t>
            </a:r>
          </a:p>
          <a:p>
            <a:endParaRPr lang="en-GB" dirty="0"/>
          </a:p>
          <a:p>
            <a:r>
              <a:rPr lang="en-GB" dirty="0" smtClean="0"/>
              <a:t>Font sizes are inconsistent (body copy)</a:t>
            </a:r>
          </a:p>
          <a:p>
            <a:r>
              <a:rPr lang="en-GB" dirty="0" smtClean="0"/>
              <a:t>A lot of the spacing on the site is inconsistent – </a:t>
            </a:r>
            <a:r>
              <a:rPr lang="en-GB" dirty="0" err="1" smtClean="0"/>
              <a:t>eg</a:t>
            </a:r>
            <a:r>
              <a:rPr lang="en-GB" dirty="0" smtClean="0"/>
              <a:t> above titles, below body copy, in between titles and body copy </a:t>
            </a:r>
            <a:r>
              <a:rPr lang="en-GB" dirty="0" err="1" smtClean="0"/>
              <a:t>etc</a:t>
            </a:r>
            <a:r>
              <a:rPr lang="en-GB" dirty="0" smtClean="0"/>
              <a:t> </a:t>
            </a:r>
          </a:p>
          <a:p>
            <a:r>
              <a:rPr lang="en-GB" dirty="0" smtClean="0"/>
              <a:t>Fonts change on different browsers and on mobile </a:t>
            </a:r>
          </a:p>
          <a:p>
            <a:r>
              <a:rPr lang="en-GB" dirty="0" smtClean="0"/>
              <a:t>Mobile site needs some updates</a:t>
            </a:r>
          </a:p>
        </p:txBody>
      </p:sp>
    </p:spTree>
    <p:extLst>
      <p:ext uri="{BB962C8B-B14F-4D97-AF65-F5344CB8AC3E}">
        <p14:creationId xmlns:p14="http://schemas.microsoft.com/office/powerpoint/2010/main" val="265591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Order of titles on header bar:</a:t>
            </a:r>
            <a:endParaRPr lang="en-GB" dirty="0"/>
          </a:p>
        </p:txBody>
      </p:sp>
      <p:sp>
        <p:nvSpPr>
          <p:cNvPr id="3" name="Content Placeholder 2"/>
          <p:cNvSpPr>
            <a:spLocks noGrp="1"/>
          </p:cNvSpPr>
          <p:nvPr>
            <p:ph idx="1"/>
          </p:nvPr>
        </p:nvSpPr>
        <p:spPr/>
        <p:txBody>
          <a:bodyPr/>
          <a:lstStyle/>
          <a:p>
            <a:pPr marL="0" indent="0">
              <a:buNone/>
            </a:pPr>
            <a:r>
              <a:rPr lang="en-GB" dirty="0" smtClean="0"/>
              <a:t>(Potentially bring </a:t>
            </a:r>
            <a:r>
              <a:rPr lang="en-GB" dirty="0" smtClean="0"/>
              <a:t>the social handles further </a:t>
            </a:r>
            <a:r>
              <a:rPr lang="en-GB" dirty="0" smtClean="0"/>
              <a:t>left as well depending on what it looks like once the titles are in)</a:t>
            </a:r>
            <a:endParaRPr lang="en-GB" dirty="0" smtClean="0"/>
          </a:p>
          <a:p>
            <a:pPr marL="0" indent="0">
              <a:buNone/>
            </a:pPr>
            <a:endParaRPr lang="en-GB" dirty="0"/>
          </a:p>
          <a:p>
            <a:pPr marL="0" indent="0">
              <a:buNone/>
            </a:pPr>
            <a:r>
              <a:rPr lang="en-GB" sz="1800" i="1" dirty="0" smtClean="0">
                <a:latin typeface="Times New Roman" panose="02020603050405020304" pitchFamily="18" charset="0"/>
                <a:cs typeface="Times New Roman" panose="02020603050405020304" pitchFamily="18" charset="0"/>
              </a:rPr>
              <a:t>		About Us  Our Process  Our Services  Our Work  Pricing  Contact Us  Blog</a:t>
            </a:r>
          </a:p>
          <a:p>
            <a:pPr marL="0" indent="0">
              <a:buNone/>
            </a:pPr>
            <a:endParaRPr lang="en-GB" sz="1800" i="1" dirty="0">
              <a:latin typeface="Times New Roman" panose="02020603050405020304" pitchFamily="18" charset="0"/>
              <a:cs typeface="Times New Roman" panose="02020603050405020304" pitchFamily="18" charset="0"/>
            </a:endParaRPr>
          </a:p>
          <a:p>
            <a:pPr marL="0" indent="0">
              <a:buNone/>
            </a:pPr>
            <a:r>
              <a:rPr lang="en-GB" sz="2400" dirty="0" smtClean="0">
                <a:cs typeface="Times New Roman" panose="02020603050405020304" pitchFamily="18" charset="0"/>
              </a:rPr>
              <a:t>If that’s too many, can take out ‘Our Process’</a:t>
            </a:r>
            <a:endParaRPr lang="en-GB" sz="2400" dirty="0">
              <a:cs typeface="Times New Roman" panose="02020603050405020304" pitchFamily="18" charset="0"/>
            </a:endParaRPr>
          </a:p>
        </p:txBody>
      </p:sp>
    </p:spTree>
    <p:extLst>
      <p:ext uri="{BB962C8B-B14F-4D97-AF65-F5344CB8AC3E}">
        <p14:creationId xmlns:p14="http://schemas.microsoft.com/office/powerpoint/2010/main" val="421656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196" y="2027670"/>
            <a:ext cx="10515600" cy="1325563"/>
          </a:xfrm>
        </p:spPr>
        <p:txBody>
          <a:bodyPr/>
          <a:lstStyle/>
          <a:p>
            <a:r>
              <a:rPr lang="en-GB" dirty="0" smtClean="0"/>
              <a:t>Blog should be added in (same as Floyd theme) – came with HTML</a:t>
            </a:r>
            <a:endParaRPr lang="en-GB" dirty="0"/>
          </a:p>
        </p:txBody>
      </p:sp>
    </p:spTree>
    <p:extLst>
      <p:ext uri="{BB962C8B-B14F-4D97-AF65-F5344CB8AC3E}">
        <p14:creationId xmlns:p14="http://schemas.microsoft.com/office/powerpoint/2010/main" val="2032580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945" y="2841039"/>
            <a:ext cx="10515600" cy="1325563"/>
          </a:xfrm>
        </p:spPr>
        <p:txBody>
          <a:bodyPr/>
          <a:lstStyle/>
          <a:p>
            <a:pPr algn="ctr"/>
            <a:r>
              <a:rPr lang="en-GB" dirty="0" smtClean="0"/>
              <a:t>MOBILE SITE</a:t>
            </a:r>
            <a:endParaRPr lang="en-GB" dirty="0"/>
          </a:p>
        </p:txBody>
      </p:sp>
    </p:spTree>
    <p:extLst>
      <p:ext uri="{BB962C8B-B14F-4D97-AF65-F5344CB8AC3E}">
        <p14:creationId xmlns:p14="http://schemas.microsoft.com/office/powerpoint/2010/main" val="266010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949" y="2410056"/>
            <a:ext cx="10515600" cy="1325563"/>
          </a:xfrm>
        </p:spPr>
        <p:txBody>
          <a:bodyPr>
            <a:normAutofit fontScale="90000"/>
          </a:bodyPr>
          <a:lstStyle/>
          <a:p>
            <a:r>
              <a:rPr lang="en-GB" dirty="0" smtClean="0"/>
              <a:t>On the following slides, the right hand side is what ours looks like at the moment, the left hand side is what the Floyd or </a:t>
            </a:r>
            <a:r>
              <a:rPr lang="en-GB" dirty="0" err="1" smtClean="0"/>
              <a:t>Visia</a:t>
            </a:r>
            <a:r>
              <a:rPr lang="en-GB" dirty="0" smtClean="0"/>
              <a:t> theme looks like. In most instances we want our site updated so it looks like the left hand side</a:t>
            </a:r>
            <a:endParaRPr lang="en-GB" dirty="0"/>
          </a:p>
        </p:txBody>
      </p:sp>
    </p:spTree>
    <p:extLst>
      <p:ext uri="{BB962C8B-B14F-4D97-AF65-F5344CB8AC3E}">
        <p14:creationId xmlns:p14="http://schemas.microsoft.com/office/powerpoint/2010/main" val="3359313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7263" y="869266"/>
            <a:ext cx="3293028" cy="584512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59" y="869266"/>
            <a:ext cx="3215424" cy="570737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7939" y="869266"/>
            <a:ext cx="3293028" cy="5845125"/>
          </a:xfrm>
          <a:prstGeom prst="rect">
            <a:avLst/>
          </a:prstGeom>
        </p:spPr>
      </p:pic>
      <p:sp>
        <p:nvSpPr>
          <p:cNvPr id="5" name="TextBox 4"/>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23</a:t>
            </a:r>
            <a:endParaRPr lang="en-GB" dirty="0">
              <a:solidFill>
                <a:srgbClr val="FF0000"/>
              </a:solidFill>
            </a:endParaRPr>
          </a:p>
        </p:txBody>
      </p:sp>
      <p:sp>
        <p:nvSpPr>
          <p:cNvPr id="2" name="TextBox 1"/>
          <p:cNvSpPr txBox="1"/>
          <p:nvPr/>
        </p:nvSpPr>
        <p:spPr>
          <a:xfrm>
            <a:off x="2625629" y="165947"/>
            <a:ext cx="7387920" cy="369332"/>
          </a:xfrm>
          <a:prstGeom prst="rect">
            <a:avLst/>
          </a:prstGeom>
          <a:noFill/>
        </p:spPr>
        <p:txBody>
          <a:bodyPr wrap="none" rtlCol="0">
            <a:spAutoFit/>
          </a:bodyPr>
          <a:lstStyle/>
          <a:p>
            <a:r>
              <a:rPr lang="en-GB" dirty="0" smtClean="0"/>
              <a:t>On mobile, it should look like Floyd mobile site – not like ours at the moment</a:t>
            </a:r>
            <a:endParaRPr lang="en-GB" dirty="0"/>
          </a:p>
        </p:txBody>
      </p:sp>
    </p:spTree>
    <p:extLst>
      <p:ext uri="{BB962C8B-B14F-4D97-AF65-F5344CB8AC3E}">
        <p14:creationId xmlns:p14="http://schemas.microsoft.com/office/powerpoint/2010/main" val="1805669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716" y="947650"/>
            <a:ext cx="3187116" cy="56571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857" y="947650"/>
            <a:ext cx="3187116" cy="565713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223" y="947650"/>
            <a:ext cx="3187116" cy="5657131"/>
          </a:xfrm>
          <a:prstGeom prst="rect">
            <a:avLst/>
          </a:prstGeom>
        </p:spPr>
      </p:pic>
      <p:sp>
        <p:nvSpPr>
          <p:cNvPr id="2" name="TextBox 1"/>
          <p:cNvSpPr txBox="1"/>
          <p:nvPr/>
        </p:nvSpPr>
        <p:spPr>
          <a:xfrm>
            <a:off x="1312362" y="149014"/>
            <a:ext cx="9394432" cy="646331"/>
          </a:xfrm>
          <a:prstGeom prst="rect">
            <a:avLst/>
          </a:prstGeom>
          <a:noFill/>
        </p:spPr>
        <p:txBody>
          <a:bodyPr wrap="square" rtlCol="0">
            <a:spAutoFit/>
          </a:bodyPr>
          <a:lstStyle/>
          <a:p>
            <a:r>
              <a:rPr lang="en-GB" dirty="0" smtClean="0"/>
              <a:t>Rather than the black box on the left hand side, we’d like the mobile header bar to be the same as Floyd’s – obviously with our logo instead </a:t>
            </a:r>
            <a:endParaRPr lang="en-GB" dirty="0"/>
          </a:p>
        </p:txBody>
      </p:sp>
      <p:sp>
        <p:nvSpPr>
          <p:cNvPr id="7" name="TextBox 6"/>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24</a:t>
            </a:r>
            <a:endParaRPr lang="en-GB" dirty="0">
              <a:solidFill>
                <a:srgbClr val="FF0000"/>
              </a:solidFill>
            </a:endParaRPr>
          </a:p>
        </p:txBody>
      </p:sp>
      <p:sp>
        <p:nvSpPr>
          <p:cNvPr id="4" name="Rectangle 3"/>
          <p:cNvSpPr/>
          <p:nvPr/>
        </p:nvSpPr>
        <p:spPr>
          <a:xfrm>
            <a:off x="672286" y="1147156"/>
            <a:ext cx="3466402"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4688378" y="1147156"/>
            <a:ext cx="781397"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9200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821" y="914399"/>
            <a:ext cx="3187116" cy="5657132"/>
          </a:xfrm>
          <a:prstGeom prst="rect">
            <a:avLst/>
          </a:prstGeom>
        </p:spPr>
      </p:pic>
      <p:sp>
        <p:nvSpPr>
          <p:cNvPr id="2" name="TextBox 1"/>
          <p:cNvSpPr txBox="1"/>
          <p:nvPr/>
        </p:nvSpPr>
        <p:spPr>
          <a:xfrm>
            <a:off x="1312362" y="149014"/>
            <a:ext cx="9394432" cy="369332"/>
          </a:xfrm>
          <a:prstGeom prst="rect">
            <a:avLst/>
          </a:prstGeom>
          <a:noFill/>
        </p:spPr>
        <p:txBody>
          <a:bodyPr wrap="square" rtlCol="0">
            <a:spAutoFit/>
          </a:bodyPr>
          <a:lstStyle/>
          <a:p>
            <a:r>
              <a:rPr lang="en-GB" dirty="0" smtClean="0"/>
              <a:t>All the titles to be centred (they’re off-line at the moment)</a:t>
            </a:r>
            <a:endParaRPr lang="en-GB" dirty="0"/>
          </a:p>
        </p:txBody>
      </p:sp>
      <p:sp>
        <p:nvSpPr>
          <p:cNvPr id="7" name="TextBox 6"/>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25</a:t>
            </a:r>
            <a:endParaRPr lang="en-GB" dirty="0">
              <a:solidFill>
                <a:srgbClr val="FF0000"/>
              </a:solidFill>
            </a:endParaRPr>
          </a:p>
        </p:txBody>
      </p:sp>
      <p:cxnSp>
        <p:nvCxnSpPr>
          <p:cNvPr id="10" name="Straight Arrow Connector 9"/>
          <p:cNvCxnSpPr/>
          <p:nvPr/>
        </p:nvCxnSpPr>
        <p:spPr>
          <a:xfrm>
            <a:off x="4222865" y="535279"/>
            <a:ext cx="4189615" cy="2706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868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449" y="1115185"/>
            <a:ext cx="3155414" cy="56008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44" y="1115185"/>
            <a:ext cx="3340581" cy="592953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625" y="1115185"/>
            <a:ext cx="3340582" cy="5929532"/>
          </a:xfrm>
          <a:prstGeom prst="rect">
            <a:avLst/>
          </a:prstGeom>
        </p:spPr>
      </p:pic>
      <p:sp>
        <p:nvSpPr>
          <p:cNvPr id="2" name="TextBox 1"/>
          <p:cNvSpPr txBox="1"/>
          <p:nvPr/>
        </p:nvSpPr>
        <p:spPr>
          <a:xfrm>
            <a:off x="1585182" y="282633"/>
            <a:ext cx="9698681" cy="369332"/>
          </a:xfrm>
          <a:prstGeom prst="rect">
            <a:avLst/>
          </a:prstGeom>
          <a:noFill/>
        </p:spPr>
        <p:txBody>
          <a:bodyPr wrap="none" rtlCol="0">
            <a:spAutoFit/>
          </a:bodyPr>
          <a:lstStyle/>
          <a:p>
            <a:r>
              <a:rPr lang="en-GB" dirty="0" smtClean="0"/>
              <a:t>This is all fine except the fonts need checking so they’re consistent and potentially the spacing slightly</a:t>
            </a:r>
            <a:endParaRPr lang="en-GB" dirty="0"/>
          </a:p>
        </p:txBody>
      </p:sp>
      <p:sp>
        <p:nvSpPr>
          <p:cNvPr id="8" name="TextBox 7"/>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26</a:t>
            </a:r>
            <a:endParaRPr lang="en-GB" dirty="0">
              <a:solidFill>
                <a:srgbClr val="FF0000"/>
              </a:solidFill>
            </a:endParaRPr>
          </a:p>
        </p:txBody>
      </p:sp>
    </p:spTree>
    <p:extLst>
      <p:ext uri="{BB962C8B-B14F-4D97-AF65-F5344CB8AC3E}">
        <p14:creationId xmlns:p14="http://schemas.microsoft.com/office/powerpoint/2010/main" val="3115396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954" y="1014152"/>
            <a:ext cx="3103538" cy="550878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754" y="1014152"/>
            <a:ext cx="3103538" cy="5508780"/>
          </a:xfrm>
          <a:prstGeom prst="rect">
            <a:avLst/>
          </a:prstGeom>
        </p:spPr>
      </p:pic>
      <p:sp>
        <p:nvSpPr>
          <p:cNvPr id="2" name="TextBox 1"/>
          <p:cNvSpPr txBox="1"/>
          <p:nvPr/>
        </p:nvSpPr>
        <p:spPr>
          <a:xfrm>
            <a:off x="1546168" y="199506"/>
            <a:ext cx="9557360" cy="646331"/>
          </a:xfrm>
          <a:prstGeom prst="rect">
            <a:avLst/>
          </a:prstGeom>
          <a:noFill/>
        </p:spPr>
        <p:txBody>
          <a:bodyPr wrap="none" rtlCol="0">
            <a:spAutoFit/>
          </a:bodyPr>
          <a:lstStyle/>
          <a:p>
            <a:r>
              <a:rPr lang="en-GB" dirty="0" smtClean="0"/>
              <a:t>Font title needs updating and photo doesn’t come through in background at moment on mobile site</a:t>
            </a:r>
          </a:p>
          <a:p>
            <a:r>
              <a:rPr lang="en-GB" dirty="0" smtClean="0"/>
              <a:t>Also margins on left and right hand side need increasing slightly</a:t>
            </a:r>
            <a:endParaRPr lang="en-GB" dirty="0"/>
          </a:p>
        </p:txBody>
      </p:sp>
      <p:sp>
        <p:nvSpPr>
          <p:cNvPr id="5" name="TextBox 4"/>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27</a:t>
            </a:r>
            <a:endParaRPr lang="en-GB" dirty="0">
              <a:solidFill>
                <a:srgbClr val="FF0000"/>
              </a:solidFill>
            </a:endParaRPr>
          </a:p>
        </p:txBody>
      </p:sp>
    </p:spTree>
    <p:extLst>
      <p:ext uri="{BB962C8B-B14F-4D97-AF65-F5344CB8AC3E}">
        <p14:creationId xmlns:p14="http://schemas.microsoft.com/office/powerpoint/2010/main" val="703322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7331" y="1280159"/>
            <a:ext cx="2956197" cy="52472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404" y="1280159"/>
            <a:ext cx="3037613" cy="5391763"/>
          </a:xfrm>
          <a:prstGeom prst="rect">
            <a:avLst/>
          </a:prstGeom>
        </p:spPr>
      </p:pic>
      <p:sp>
        <p:nvSpPr>
          <p:cNvPr id="3" name="TextBox 2"/>
          <p:cNvSpPr txBox="1"/>
          <p:nvPr/>
        </p:nvSpPr>
        <p:spPr>
          <a:xfrm>
            <a:off x="2593571" y="299258"/>
            <a:ext cx="8577092" cy="369332"/>
          </a:xfrm>
          <a:prstGeom prst="rect">
            <a:avLst/>
          </a:prstGeom>
          <a:noFill/>
        </p:spPr>
        <p:txBody>
          <a:bodyPr wrap="none" rtlCol="0">
            <a:spAutoFit/>
          </a:bodyPr>
          <a:lstStyle/>
          <a:p>
            <a:r>
              <a:rPr lang="en-GB" dirty="0" smtClean="0"/>
              <a:t>Logos just need to be centred (and obviously ‘Our Services’ centred as already mentioned</a:t>
            </a:r>
            <a:endParaRPr lang="en-GB" dirty="0"/>
          </a:p>
        </p:txBody>
      </p:sp>
      <p:cxnSp>
        <p:nvCxnSpPr>
          <p:cNvPr id="5" name="Straight Arrow Connector 4"/>
          <p:cNvCxnSpPr/>
          <p:nvPr/>
        </p:nvCxnSpPr>
        <p:spPr>
          <a:xfrm>
            <a:off x="5237018" y="698269"/>
            <a:ext cx="2527069" cy="3773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28</a:t>
            </a:r>
            <a:endParaRPr lang="en-GB" dirty="0">
              <a:solidFill>
                <a:srgbClr val="FF0000"/>
              </a:solidFill>
            </a:endParaRPr>
          </a:p>
        </p:txBody>
      </p:sp>
    </p:spTree>
    <p:extLst>
      <p:ext uri="{BB962C8B-B14F-4D97-AF65-F5344CB8AC3E}">
        <p14:creationId xmlns:p14="http://schemas.microsoft.com/office/powerpoint/2010/main" val="30183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Just noticed.. Size of titles on header bar and titles down the page are slightly too small</a:t>
            </a:r>
            <a:endParaRPr lang="en-GB" dirty="0"/>
          </a:p>
        </p:txBody>
      </p:sp>
      <p:sp>
        <p:nvSpPr>
          <p:cNvPr id="3" name="Content Placeholder 2"/>
          <p:cNvSpPr>
            <a:spLocks noGrp="1"/>
          </p:cNvSpPr>
          <p:nvPr>
            <p:ph idx="1"/>
          </p:nvPr>
        </p:nvSpPr>
        <p:spPr/>
        <p:txBody>
          <a:bodyPr/>
          <a:lstStyle/>
          <a:p>
            <a:r>
              <a:rPr lang="en-GB" dirty="0" smtClean="0"/>
              <a:t>They should both be matching Analog Folk website</a:t>
            </a:r>
            <a:endParaRPr lang="en-GB" dirty="0"/>
          </a:p>
        </p:txBody>
      </p:sp>
      <p:sp>
        <p:nvSpPr>
          <p:cNvPr id="4" name="Title 1"/>
          <p:cNvSpPr txBox="1">
            <a:spLocks/>
          </p:cNvSpPr>
          <p:nvPr/>
        </p:nvSpPr>
        <p:spPr>
          <a:xfrm>
            <a:off x="838200" y="3825990"/>
            <a:ext cx="10515600" cy="207604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Can you also check the dimensions of the photo please (</a:t>
            </a:r>
            <a:r>
              <a:rPr lang="en-GB" dirty="0" err="1" smtClean="0"/>
              <a:t>eg</a:t>
            </a:r>
            <a:r>
              <a:rPr lang="en-GB" dirty="0" smtClean="0"/>
              <a:t> is the height of the photo across a 15” screen and 13”, and other the other screen sizes, correct?)</a:t>
            </a:r>
            <a:endParaRPr lang="en-GB" dirty="0"/>
          </a:p>
        </p:txBody>
      </p:sp>
      <p:sp>
        <p:nvSpPr>
          <p:cNvPr id="5" name="TextBox 4"/>
          <p:cNvSpPr txBox="1"/>
          <p:nvPr/>
        </p:nvSpPr>
        <p:spPr>
          <a:xfrm>
            <a:off x="3225338" y="6311900"/>
            <a:ext cx="4051878" cy="369332"/>
          </a:xfrm>
          <a:prstGeom prst="rect">
            <a:avLst/>
          </a:prstGeom>
          <a:noFill/>
        </p:spPr>
        <p:txBody>
          <a:bodyPr wrap="none" rtlCol="0">
            <a:spAutoFit/>
          </a:bodyPr>
          <a:lstStyle/>
          <a:p>
            <a:r>
              <a:rPr lang="en-GB" dirty="0" smtClean="0"/>
              <a:t>Ask if you need clarification on this point</a:t>
            </a:r>
            <a:endParaRPr lang="en-GB" dirty="0"/>
          </a:p>
        </p:txBody>
      </p:sp>
      <p:cxnSp>
        <p:nvCxnSpPr>
          <p:cNvPr id="7" name="Straight Arrow Connector 6"/>
          <p:cNvCxnSpPr/>
          <p:nvPr/>
        </p:nvCxnSpPr>
        <p:spPr>
          <a:xfrm flipH="1" flipV="1">
            <a:off x="4289367" y="5519651"/>
            <a:ext cx="698269" cy="65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641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77" y="1130531"/>
            <a:ext cx="3043334" cy="54019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853" y="1130531"/>
            <a:ext cx="3043334" cy="540191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3383" y="1130531"/>
            <a:ext cx="3043334" cy="5401918"/>
          </a:xfrm>
          <a:prstGeom prst="rect">
            <a:avLst/>
          </a:prstGeom>
        </p:spPr>
      </p:pic>
      <p:sp>
        <p:nvSpPr>
          <p:cNvPr id="8" name="TextBox 7"/>
          <p:cNvSpPr txBox="1"/>
          <p:nvPr/>
        </p:nvSpPr>
        <p:spPr>
          <a:xfrm>
            <a:off x="798022" y="282633"/>
            <a:ext cx="10291156" cy="646331"/>
          </a:xfrm>
          <a:prstGeom prst="rect">
            <a:avLst/>
          </a:prstGeom>
          <a:noFill/>
        </p:spPr>
        <p:txBody>
          <a:bodyPr wrap="square" rtlCol="0">
            <a:spAutoFit/>
          </a:bodyPr>
          <a:lstStyle/>
          <a:p>
            <a:r>
              <a:rPr lang="en-GB" dirty="0" smtClean="0"/>
              <a:t>All fine apart from above changes which will affect how this looks slightly. Spacing between copy and Creative icon needs reducing slightly</a:t>
            </a:r>
            <a:endParaRPr lang="en-GB" dirty="0"/>
          </a:p>
        </p:txBody>
      </p:sp>
      <p:sp>
        <p:nvSpPr>
          <p:cNvPr id="9" name="TextBox 8"/>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29</a:t>
            </a:r>
            <a:endParaRPr lang="en-GB" dirty="0">
              <a:solidFill>
                <a:srgbClr val="FF0000"/>
              </a:solidFill>
            </a:endParaRPr>
          </a:p>
        </p:txBody>
      </p:sp>
    </p:spTree>
    <p:extLst>
      <p:ext uri="{BB962C8B-B14F-4D97-AF65-F5344CB8AC3E}">
        <p14:creationId xmlns:p14="http://schemas.microsoft.com/office/powerpoint/2010/main" val="3746144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701" y="1197033"/>
            <a:ext cx="2983215" cy="52952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983" y="1197033"/>
            <a:ext cx="3067513" cy="5444836"/>
          </a:xfrm>
          <a:prstGeom prst="rect">
            <a:avLst/>
          </a:prstGeom>
        </p:spPr>
      </p:pic>
      <p:sp>
        <p:nvSpPr>
          <p:cNvPr id="8" name="TextBox 7"/>
          <p:cNvSpPr txBox="1"/>
          <p:nvPr/>
        </p:nvSpPr>
        <p:spPr>
          <a:xfrm>
            <a:off x="1379913" y="299258"/>
            <a:ext cx="9621993" cy="369332"/>
          </a:xfrm>
          <a:prstGeom prst="rect">
            <a:avLst/>
          </a:prstGeom>
          <a:noFill/>
        </p:spPr>
        <p:txBody>
          <a:bodyPr wrap="none" rtlCol="0">
            <a:spAutoFit/>
          </a:bodyPr>
          <a:lstStyle/>
          <a:p>
            <a:r>
              <a:rPr lang="en-GB" dirty="0" smtClean="0"/>
              <a:t>Everything on the whole is all fine here.. Maybe “all  / online / </a:t>
            </a:r>
            <a:r>
              <a:rPr lang="en-GB" dirty="0" err="1" smtClean="0"/>
              <a:t>etc</a:t>
            </a:r>
            <a:r>
              <a:rPr lang="en-GB" dirty="0" smtClean="0"/>
              <a:t>” increased in size very </a:t>
            </a:r>
            <a:r>
              <a:rPr lang="en-GB" dirty="0" err="1" smtClean="0"/>
              <a:t>very</a:t>
            </a:r>
            <a:r>
              <a:rPr lang="en-GB" dirty="0" smtClean="0"/>
              <a:t> slightly</a:t>
            </a:r>
            <a:endParaRPr lang="en-GB" dirty="0"/>
          </a:p>
        </p:txBody>
      </p:sp>
      <p:sp>
        <p:nvSpPr>
          <p:cNvPr id="9" name="TextBox 8"/>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30</a:t>
            </a:r>
            <a:endParaRPr lang="en-GB" dirty="0">
              <a:solidFill>
                <a:srgbClr val="FF0000"/>
              </a:solidFill>
            </a:endParaRPr>
          </a:p>
        </p:txBody>
      </p:sp>
    </p:spTree>
    <p:extLst>
      <p:ext uri="{BB962C8B-B14F-4D97-AF65-F5344CB8AC3E}">
        <p14:creationId xmlns:p14="http://schemas.microsoft.com/office/powerpoint/2010/main" val="734335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654" y="1205346"/>
            <a:ext cx="3184594" cy="565265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768" y="1205346"/>
            <a:ext cx="2990632" cy="5308372"/>
          </a:xfrm>
          <a:prstGeom prst="rect">
            <a:avLst/>
          </a:prstGeom>
        </p:spPr>
      </p:pic>
      <p:sp>
        <p:nvSpPr>
          <p:cNvPr id="5" name="TextBox 4"/>
          <p:cNvSpPr txBox="1"/>
          <p:nvPr/>
        </p:nvSpPr>
        <p:spPr>
          <a:xfrm>
            <a:off x="1679170" y="182879"/>
            <a:ext cx="8079971" cy="646331"/>
          </a:xfrm>
          <a:prstGeom prst="rect">
            <a:avLst/>
          </a:prstGeom>
          <a:noFill/>
        </p:spPr>
        <p:txBody>
          <a:bodyPr wrap="square" rtlCol="0">
            <a:spAutoFit/>
          </a:bodyPr>
          <a:lstStyle/>
          <a:p>
            <a:r>
              <a:rPr lang="en-GB" dirty="0" smtClean="0"/>
              <a:t>This is fine – margins need increasing as per desktop changes. Font could change (same with desktop) to times new roman so it matches </a:t>
            </a:r>
            <a:r>
              <a:rPr lang="en-GB" dirty="0" err="1" smtClean="0"/>
              <a:t>Visia</a:t>
            </a:r>
            <a:r>
              <a:rPr lang="en-GB" dirty="0" smtClean="0"/>
              <a:t> theme</a:t>
            </a:r>
            <a:endParaRPr lang="en-GB" dirty="0"/>
          </a:p>
        </p:txBody>
      </p:sp>
      <p:sp>
        <p:nvSpPr>
          <p:cNvPr id="12" name="TextBox 11"/>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31</a:t>
            </a:r>
            <a:endParaRPr lang="en-GB" dirty="0">
              <a:solidFill>
                <a:srgbClr val="FF0000"/>
              </a:solidFill>
            </a:endParaRPr>
          </a:p>
        </p:txBody>
      </p:sp>
    </p:spTree>
    <p:extLst>
      <p:ext uri="{BB962C8B-B14F-4D97-AF65-F5344CB8AC3E}">
        <p14:creationId xmlns:p14="http://schemas.microsoft.com/office/powerpoint/2010/main" val="1691425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777" y="847897"/>
            <a:ext cx="3200986" cy="568174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779" y="847896"/>
            <a:ext cx="3200985" cy="56817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6780" y="847896"/>
            <a:ext cx="3221282" cy="5717775"/>
          </a:xfrm>
          <a:prstGeom prst="rect">
            <a:avLst/>
          </a:prstGeom>
        </p:spPr>
      </p:pic>
      <p:sp>
        <p:nvSpPr>
          <p:cNvPr id="6" name="TextBox 5"/>
          <p:cNvSpPr txBox="1"/>
          <p:nvPr/>
        </p:nvSpPr>
        <p:spPr>
          <a:xfrm>
            <a:off x="1379913" y="216131"/>
            <a:ext cx="4973734" cy="369332"/>
          </a:xfrm>
          <a:prstGeom prst="rect">
            <a:avLst/>
          </a:prstGeom>
          <a:noFill/>
        </p:spPr>
        <p:txBody>
          <a:bodyPr wrap="none" rtlCol="0">
            <a:spAutoFit/>
          </a:bodyPr>
          <a:lstStyle/>
          <a:p>
            <a:r>
              <a:rPr lang="en-GB" dirty="0" smtClean="0"/>
              <a:t>The photos do not re-size properly… just squash up</a:t>
            </a:r>
            <a:endParaRPr lang="en-GB" dirty="0"/>
          </a:p>
        </p:txBody>
      </p:sp>
      <p:sp>
        <p:nvSpPr>
          <p:cNvPr id="11" name="TextBox 10"/>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32</a:t>
            </a:r>
            <a:endParaRPr lang="en-GB" dirty="0">
              <a:solidFill>
                <a:srgbClr val="FF0000"/>
              </a:solidFill>
            </a:endParaRPr>
          </a:p>
        </p:txBody>
      </p:sp>
    </p:spTree>
    <p:extLst>
      <p:ext uri="{BB962C8B-B14F-4D97-AF65-F5344CB8AC3E}">
        <p14:creationId xmlns:p14="http://schemas.microsoft.com/office/powerpoint/2010/main" val="1249760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432" y="947651"/>
            <a:ext cx="3193960" cy="56692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468" y="947651"/>
            <a:ext cx="3112363" cy="5524443"/>
          </a:xfrm>
          <a:prstGeom prst="rect">
            <a:avLst/>
          </a:prstGeom>
        </p:spPr>
      </p:pic>
      <p:sp>
        <p:nvSpPr>
          <p:cNvPr id="9" name="TextBox 8"/>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33</a:t>
            </a:r>
            <a:endParaRPr lang="en-GB" dirty="0">
              <a:solidFill>
                <a:srgbClr val="FF0000"/>
              </a:solidFill>
            </a:endParaRPr>
          </a:p>
        </p:txBody>
      </p:sp>
      <p:sp>
        <p:nvSpPr>
          <p:cNvPr id="10" name="TextBox 9"/>
          <p:cNvSpPr txBox="1"/>
          <p:nvPr/>
        </p:nvSpPr>
        <p:spPr>
          <a:xfrm>
            <a:off x="2261062" y="282633"/>
            <a:ext cx="4916218" cy="369332"/>
          </a:xfrm>
          <a:prstGeom prst="rect">
            <a:avLst/>
          </a:prstGeom>
          <a:noFill/>
        </p:spPr>
        <p:txBody>
          <a:bodyPr wrap="none" rtlCol="0">
            <a:spAutoFit/>
          </a:bodyPr>
          <a:lstStyle/>
          <a:p>
            <a:r>
              <a:rPr lang="en-GB" dirty="0" smtClean="0"/>
              <a:t>This section doesn’t even show up at the moment</a:t>
            </a:r>
            <a:endParaRPr lang="en-GB" dirty="0"/>
          </a:p>
        </p:txBody>
      </p:sp>
    </p:spTree>
    <p:extLst>
      <p:ext uri="{BB962C8B-B14F-4D97-AF65-F5344CB8AC3E}">
        <p14:creationId xmlns:p14="http://schemas.microsoft.com/office/powerpoint/2010/main" val="41360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084" y="1097280"/>
            <a:ext cx="3016473" cy="53542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748" y="1097280"/>
            <a:ext cx="3089014" cy="5483000"/>
          </a:xfrm>
          <a:prstGeom prst="rect">
            <a:avLst/>
          </a:prstGeom>
        </p:spPr>
      </p:pic>
      <p:sp>
        <p:nvSpPr>
          <p:cNvPr id="2" name="TextBox 1"/>
          <p:cNvSpPr txBox="1"/>
          <p:nvPr/>
        </p:nvSpPr>
        <p:spPr>
          <a:xfrm>
            <a:off x="1596044" y="399011"/>
            <a:ext cx="7938199" cy="369332"/>
          </a:xfrm>
          <a:prstGeom prst="rect">
            <a:avLst/>
          </a:prstGeom>
          <a:noFill/>
        </p:spPr>
        <p:txBody>
          <a:bodyPr wrap="none" rtlCol="0">
            <a:spAutoFit/>
          </a:bodyPr>
          <a:lstStyle/>
          <a:p>
            <a:r>
              <a:rPr lang="en-GB" dirty="0" smtClean="0"/>
              <a:t>All fine once header bar and grey line are added, and, Pricing Tables title is centred</a:t>
            </a:r>
            <a:endParaRPr lang="en-GB" dirty="0"/>
          </a:p>
        </p:txBody>
      </p:sp>
    </p:spTree>
    <p:extLst>
      <p:ext uri="{BB962C8B-B14F-4D97-AF65-F5344CB8AC3E}">
        <p14:creationId xmlns:p14="http://schemas.microsoft.com/office/powerpoint/2010/main" val="3011283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3616" y="1047403"/>
            <a:ext cx="3044470" cy="5403934"/>
          </a:xfrm>
          <a:prstGeom prst="rect">
            <a:avLst/>
          </a:prstGeom>
          <a:ln>
            <a:solidFill>
              <a:schemeClr val="bg1">
                <a:lumMod val="85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958" y="1047403"/>
            <a:ext cx="3086672" cy="5478843"/>
          </a:xfrm>
          <a:prstGeom prst="rect">
            <a:avLst/>
          </a:prstGeom>
        </p:spPr>
      </p:pic>
      <p:sp>
        <p:nvSpPr>
          <p:cNvPr id="7" name="TextBox 6"/>
          <p:cNvSpPr txBox="1"/>
          <p:nvPr/>
        </p:nvSpPr>
        <p:spPr>
          <a:xfrm>
            <a:off x="1479665" y="216131"/>
            <a:ext cx="7055329" cy="369332"/>
          </a:xfrm>
          <a:prstGeom prst="rect">
            <a:avLst/>
          </a:prstGeom>
          <a:noFill/>
        </p:spPr>
        <p:txBody>
          <a:bodyPr wrap="none" rtlCol="0">
            <a:spAutoFit/>
          </a:bodyPr>
          <a:lstStyle/>
          <a:p>
            <a:r>
              <a:rPr lang="en-GB" dirty="0" smtClean="0"/>
              <a:t>This section doesn’t even appear.. Needs to be updated (see </a:t>
            </a:r>
            <a:r>
              <a:rPr lang="en-GB" dirty="0" err="1" smtClean="0"/>
              <a:t>Visia</a:t>
            </a:r>
            <a:r>
              <a:rPr lang="en-GB" dirty="0" smtClean="0"/>
              <a:t> theme)</a:t>
            </a:r>
            <a:endParaRPr lang="en-GB" dirty="0"/>
          </a:p>
        </p:txBody>
      </p:sp>
      <p:sp>
        <p:nvSpPr>
          <p:cNvPr id="8" name="TextBox 7"/>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34</a:t>
            </a:r>
            <a:endParaRPr lang="en-GB" dirty="0">
              <a:solidFill>
                <a:srgbClr val="FF0000"/>
              </a:solidFill>
            </a:endParaRPr>
          </a:p>
        </p:txBody>
      </p:sp>
    </p:spTree>
    <p:extLst>
      <p:ext uri="{BB962C8B-B14F-4D97-AF65-F5344CB8AC3E}">
        <p14:creationId xmlns:p14="http://schemas.microsoft.com/office/powerpoint/2010/main" val="594530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617" y="1014153"/>
            <a:ext cx="3018879" cy="5358512"/>
          </a:xfrm>
          <a:prstGeom prst="rect">
            <a:avLst/>
          </a:prstGeom>
        </p:spPr>
      </p:pic>
      <p:pic>
        <p:nvPicPr>
          <p:cNvPr id="6" name="Picture 5"/>
          <p:cNvPicPr>
            <a:picLocks noChangeAspect="1"/>
          </p:cNvPicPr>
          <p:nvPr/>
        </p:nvPicPr>
        <p:blipFill>
          <a:blip r:embed="rId3"/>
          <a:stretch>
            <a:fillRect/>
          </a:stretch>
        </p:blipFill>
        <p:spPr>
          <a:xfrm>
            <a:off x="469504" y="1197033"/>
            <a:ext cx="2916756" cy="51756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653" y="1014153"/>
            <a:ext cx="3018880" cy="5358512"/>
          </a:xfrm>
          <a:prstGeom prst="rect">
            <a:avLst/>
          </a:prstGeom>
        </p:spPr>
      </p:pic>
      <p:sp>
        <p:nvSpPr>
          <p:cNvPr id="2" name="TextBox 1"/>
          <p:cNvSpPr txBox="1"/>
          <p:nvPr/>
        </p:nvSpPr>
        <p:spPr>
          <a:xfrm>
            <a:off x="731520" y="249382"/>
            <a:ext cx="10979096" cy="369332"/>
          </a:xfrm>
          <a:prstGeom prst="rect">
            <a:avLst/>
          </a:prstGeom>
          <a:noFill/>
        </p:spPr>
        <p:txBody>
          <a:bodyPr wrap="none" rtlCol="0">
            <a:spAutoFit/>
          </a:bodyPr>
          <a:lstStyle/>
          <a:p>
            <a:r>
              <a:rPr lang="en-GB" dirty="0" smtClean="0"/>
              <a:t>This is all fine once other changes have been made – email address looks right aligned though. Needs to be centred</a:t>
            </a:r>
            <a:endParaRPr lang="en-GB" dirty="0"/>
          </a:p>
        </p:txBody>
      </p:sp>
      <p:sp>
        <p:nvSpPr>
          <p:cNvPr id="8" name="TextBox 7"/>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34</a:t>
            </a:r>
            <a:endParaRPr lang="en-GB" dirty="0">
              <a:solidFill>
                <a:srgbClr val="FF0000"/>
              </a:solidFill>
            </a:endParaRPr>
          </a:p>
        </p:txBody>
      </p:sp>
    </p:spTree>
    <p:extLst>
      <p:ext uri="{BB962C8B-B14F-4D97-AF65-F5344CB8AC3E}">
        <p14:creationId xmlns:p14="http://schemas.microsoft.com/office/powerpoint/2010/main" val="2611064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934" y="631767"/>
            <a:ext cx="3319044" cy="58913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54" y="643732"/>
            <a:ext cx="3312304" cy="5879339"/>
          </a:xfrm>
          <a:prstGeom prst="rect">
            <a:avLst/>
          </a:prstGeom>
        </p:spPr>
      </p:pic>
    </p:spTree>
    <p:extLst>
      <p:ext uri="{BB962C8B-B14F-4D97-AF65-F5344CB8AC3E}">
        <p14:creationId xmlns:p14="http://schemas.microsoft.com/office/powerpoint/2010/main" val="653541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107" y="764771"/>
            <a:ext cx="3256663" cy="57805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790" y="764771"/>
            <a:ext cx="3256662" cy="5780576"/>
          </a:xfrm>
          <a:prstGeom prst="rect">
            <a:avLst/>
          </a:prstGeom>
        </p:spPr>
      </p:pic>
      <p:sp>
        <p:nvSpPr>
          <p:cNvPr id="2" name="TextBox 1"/>
          <p:cNvSpPr txBox="1"/>
          <p:nvPr/>
        </p:nvSpPr>
        <p:spPr>
          <a:xfrm>
            <a:off x="1197033" y="149629"/>
            <a:ext cx="9918613" cy="369332"/>
          </a:xfrm>
          <a:prstGeom prst="rect">
            <a:avLst/>
          </a:prstGeom>
          <a:noFill/>
        </p:spPr>
        <p:txBody>
          <a:bodyPr wrap="none" rtlCol="0">
            <a:spAutoFit/>
          </a:bodyPr>
          <a:lstStyle/>
          <a:p>
            <a:r>
              <a:rPr lang="en-GB" dirty="0" smtClean="0"/>
              <a:t>When you click the icon on the right, it needs tidying up (</a:t>
            </a:r>
            <a:r>
              <a:rPr lang="en-GB" dirty="0" err="1" smtClean="0"/>
              <a:t>eg</a:t>
            </a:r>
            <a:r>
              <a:rPr lang="en-GB" dirty="0" smtClean="0"/>
              <a:t> font doesn’t look right – it’s in bold I think?)</a:t>
            </a:r>
            <a:endParaRPr lang="en-GB" dirty="0"/>
          </a:p>
        </p:txBody>
      </p:sp>
      <p:sp>
        <p:nvSpPr>
          <p:cNvPr id="5" name="TextBox 4"/>
          <p:cNvSpPr txBox="1"/>
          <p:nvPr/>
        </p:nvSpPr>
        <p:spPr>
          <a:xfrm>
            <a:off x="337759" y="165947"/>
            <a:ext cx="418704" cy="369332"/>
          </a:xfrm>
          <a:prstGeom prst="rect">
            <a:avLst/>
          </a:prstGeom>
          <a:solidFill>
            <a:schemeClr val="bg1"/>
          </a:solidFill>
          <a:ln>
            <a:solidFill>
              <a:srgbClr val="FF0000"/>
            </a:solidFill>
          </a:ln>
        </p:spPr>
        <p:txBody>
          <a:bodyPr wrap="none" rtlCol="0">
            <a:spAutoFit/>
          </a:bodyPr>
          <a:lstStyle/>
          <a:p>
            <a:r>
              <a:rPr lang="en-GB" dirty="0" smtClean="0">
                <a:solidFill>
                  <a:srgbClr val="FF0000"/>
                </a:solidFill>
              </a:rPr>
              <a:t>35</a:t>
            </a:r>
            <a:endParaRPr lang="en-GB" dirty="0">
              <a:solidFill>
                <a:srgbClr val="FF0000"/>
              </a:solidFill>
            </a:endParaRPr>
          </a:p>
        </p:txBody>
      </p:sp>
    </p:spTree>
    <p:extLst>
      <p:ext uri="{BB962C8B-B14F-4D97-AF65-F5344CB8AC3E}">
        <p14:creationId xmlns:p14="http://schemas.microsoft.com/office/powerpoint/2010/main" val="410295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538" y="2714430"/>
            <a:ext cx="10515600" cy="1325563"/>
          </a:xfrm>
        </p:spPr>
        <p:txBody>
          <a:bodyPr/>
          <a:lstStyle/>
          <a:p>
            <a:r>
              <a:rPr lang="en-GB" dirty="0" smtClean="0"/>
              <a:t>Other changes are as follows…</a:t>
            </a:r>
            <a:endParaRPr lang="en-GB" dirty="0"/>
          </a:p>
        </p:txBody>
      </p:sp>
    </p:spTree>
    <p:extLst>
      <p:ext uri="{BB962C8B-B14F-4D97-AF65-F5344CB8AC3E}">
        <p14:creationId xmlns:p14="http://schemas.microsoft.com/office/powerpoint/2010/main" val="31360299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END</a:t>
            </a:r>
            <a:endParaRPr lang="en-GB" dirty="0"/>
          </a:p>
        </p:txBody>
      </p:sp>
    </p:spTree>
    <p:extLst>
      <p:ext uri="{BB962C8B-B14F-4D97-AF65-F5344CB8AC3E}">
        <p14:creationId xmlns:p14="http://schemas.microsoft.com/office/powerpoint/2010/main" val="348360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179492" y="38014"/>
            <a:ext cx="10919016" cy="6138949"/>
          </a:xfrm>
          <a:prstGeom prst="rect">
            <a:avLst/>
          </a:prstGeom>
        </p:spPr>
      </p:pic>
      <p:pic>
        <p:nvPicPr>
          <p:cNvPr id="4" name="Picture 3"/>
          <p:cNvPicPr>
            <a:picLocks noChangeAspect="1"/>
          </p:cNvPicPr>
          <p:nvPr/>
        </p:nvPicPr>
        <p:blipFill>
          <a:blip r:embed="rId3"/>
          <a:stretch>
            <a:fillRect/>
          </a:stretch>
        </p:blipFill>
        <p:spPr>
          <a:xfrm>
            <a:off x="5558963" y="665018"/>
            <a:ext cx="13011150" cy="7315200"/>
          </a:xfrm>
          <a:prstGeom prst="rect">
            <a:avLst/>
          </a:prstGeom>
        </p:spPr>
      </p:pic>
    </p:spTree>
    <p:extLst>
      <p:ext uri="{BB962C8B-B14F-4D97-AF65-F5344CB8AC3E}">
        <p14:creationId xmlns:p14="http://schemas.microsoft.com/office/powerpoint/2010/main" val="552646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1555" r="934" b="5068"/>
          <a:stretch/>
        </p:blipFill>
        <p:spPr>
          <a:xfrm>
            <a:off x="731520" y="83127"/>
            <a:ext cx="10523913" cy="4979786"/>
          </a:xfrm>
          <a:prstGeom prst="rect">
            <a:avLst/>
          </a:prstGeom>
        </p:spPr>
      </p:pic>
      <p:sp>
        <p:nvSpPr>
          <p:cNvPr id="5" name="Rectangle 4"/>
          <p:cNvSpPr/>
          <p:nvPr/>
        </p:nvSpPr>
        <p:spPr>
          <a:xfrm>
            <a:off x="3790604" y="1006302"/>
            <a:ext cx="4422371" cy="8478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731520" y="5286894"/>
            <a:ext cx="10515600" cy="1571106"/>
          </a:xfrm>
        </p:spPr>
        <p:txBody>
          <a:bodyPr>
            <a:normAutofit fontScale="90000"/>
          </a:bodyPr>
          <a:lstStyle/>
          <a:p>
            <a:r>
              <a:rPr lang="en-GB" sz="2800" dirty="0" smtClean="0"/>
              <a:t>There shouldn’t be “WE ARE SMART” on top banner </a:t>
            </a:r>
            <a:r>
              <a:rPr lang="en-GB" sz="2800" dirty="0" err="1" smtClean="0"/>
              <a:t>scroller</a:t>
            </a:r>
            <a:r>
              <a:rPr lang="en-GB" sz="2800" dirty="0" smtClean="0"/>
              <a:t>. Just the other ones.</a:t>
            </a:r>
            <a:br>
              <a:rPr lang="en-GB" sz="2800" dirty="0" smtClean="0"/>
            </a:br>
            <a:r>
              <a:rPr lang="en-GB" sz="2800" dirty="0"/>
              <a:t/>
            </a:r>
            <a:br>
              <a:rPr lang="en-GB" sz="2800" dirty="0"/>
            </a:br>
            <a:r>
              <a:rPr lang="en-GB" sz="2800" dirty="0" smtClean="0"/>
              <a:t>If I need to add a replacement in then I’ll think of something else.</a:t>
            </a:r>
            <a:endParaRPr lang="en-GB" sz="2800" dirty="0"/>
          </a:p>
        </p:txBody>
      </p:sp>
    </p:spTree>
    <p:extLst>
      <p:ext uri="{BB962C8B-B14F-4D97-AF65-F5344CB8AC3E}">
        <p14:creationId xmlns:p14="http://schemas.microsoft.com/office/powerpoint/2010/main" val="2597564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6649" b="64703"/>
          <a:stretch/>
        </p:blipFill>
        <p:spPr>
          <a:xfrm>
            <a:off x="419724" y="845521"/>
            <a:ext cx="11237470" cy="1178150"/>
          </a:xfrm>
          <a:prstGeom prst="rect">
            <a:avLst/>
          </a:prstGeom>
        </p:spPr>
      </p:pic>
      <p:cxnSp>
        <p:nvCxnSpPr>
          <p:cNvPr id="6" name="Straight Arrow Connector 5"/>
          <p:cNvCxnSpPr/>
          <p:nvPr/>
        </p:nvCxnSpPr>
        <p:spPr>
          <a:xfrm flipV="1">
            <a:off x="2173574" y="1603948"/>
            <a:ext cx="1439056" cy="1199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09075" y="2998033"/>
            <a:ext cx="9043220" cy="1200329"/>
          </a:xfrm>
          <a:prstGeom prst="rect">
            <a:avLst/>
          </a:prstGeom>
          <a:noFill/>
        </p:spPr>
        <p:txBody>
          <a:bodyPr wrap="square" rtlCol="0">
            <a:spAutoFit/>
          </a:bodyPr>
          <a:lstStyle/>
          <a:p>
            <a:r>
              <a:rPr lang="en-GB" dirty="0" smtClean="0"/>
              <a:t>Need to get the transition smoother and less ‘buggy’ when you scroll down if possible?</a:t>
            </a:r>
          </a:p>
          <a:p>
            <a:endParaRPr lang="en-GB" dirty="0"/>
          </a:p>
          <a:p>
            <a:r>
              <a:rPr lang="en-GB" b="1" dirty="0" smtClean="0"/>
              <a:t>Please refer to Analog Folk website to see how they transition when you </a:t>
            </a:r>
            <a:r>
              <a:rPr lang="en-GB" b="1" dirty="0" smtClean="0"/>
              <a:t>scroll (a lot smoother – very similar transition). </a:t>
            </a:r>
            <a:r>
              <a:rPr lang="en-GB" b="1" dirty="0">
                <a:hlinkClick r:id="rId3"/>
              </a:rPr>
              <a:t>http://analogfolk.com</a:t>
            </a:r>
            <a:r>
              <a:rPr lang="en-GB" b="1" dirty="0" smtClean="0">
                <a:hlinkClick r:id="rId3"/>
              </a:rPr>
              <a:t>/</a:t>
            </a:r>
            <a:r>
              <a:rPr lang="en-GB" b="1" dirty="0" smtClean="0"/>
              <a:t> </a:t>
            </a:r>
            <a:endParaRPr lang="en-GB" b="1" dirty="0"/>
          </a:p>
        </p:txBody>
      </p:sp>
      <p:sp>
        <p:nvSpPr>
          <p:cNvPr id="8" name="TextBox 7"/>
          <p:cNvSpPr txBox="1"/>
          <p:nvPr/>
        </p:nvSpPr>
        <p:spPr>
          <a:xfrm>
            <a:off x="3461787" y="2326186"/>
            <a:ext cx="301686" cy="369332"/>
          </a:xfrm>
          <a:prstGeom prst="rect">
            <a:avLst/>
          </a:prstGeom>
          <a:solidFill>
            <a:schemeClr val="bg1"/>
          </a:solidFill>
          <a:ln>
            <a:solidFill>
              <a:srgbClr val="FF0000"/>
            </a:solidFill>
          </a:ln>
        </p:spPr>
        <p:txBody>
          <a:bodyPr wrap="none" rtlCol="0">
            <a:spAutoFit/>
          </a:bodyPr>
          <a:lstStyle/>
          <a:p>
            <a:r>
              <a:rPr lang="en-GB" dirty="0">
                <a:solidFill>
                  <a:srgbClr val="FF0000"/>
                </a:solidFill>
              </a:rPr>
              <a:t>2</a:t>
            </a:r>
            <a:endParaRPr lang="en-GB" dirty="0">
              <a:solidFill>
                <a:srgbClr val="FF0000"/>
              </a:solidFill>
            </a:endParaRPr>
          </a:p>
        </p:txBody>
      </p:sp>
      <p:pic>
        <p:nvPicPr>
          <p:cNvPr id="9" name="Picture 8"/>
          <p:cNvPicPr>
            <a:picLocks noChangeAspect="1"/>
          </p:cNvPicPr>
          <p:nvPr/>
        </p:nvPicPr>
        <p:blipFill rotWithShape="1">
          <a:blip r:embed="rId4"/>
          <a:srcRect t="2529" b="85992"/>
          <a:stretch/>
        </p:blipFill>
        <p:spPr>
          <a:xfrm>
            <a:off x="612100" y="4539309"/>
            <a:ext cx="11045094" cy="712831"/>
          </a:xfrm>
          <a:prstGeom prst="rect">
            <a:avLst/>
          </a:prstGeom>
        </p:spPr>
      </p:pic>
      <p:sp>
        <p:nvSpPr>
          <p:cNvPr id="10" name="TextBox 9"/>
          <p:cNvSpPr txBox="1"/>
          <p:nvPr/>
        </p:nvSpPr>
        <p:spPr>
          <a:xfrm>
            <a:off x="1409075" y="5790670"/>
            <a:ext cx="8893529" cy="646331"/>
          </a:xfrm>
          <a:prstGeom prst="rect">
            <a:avLst/>
          </a:prstGeom>
          <a:noFill/>
        </p:spPr>
        <p:txBody>
          <a:bodyPr wrap="square" rtlCol="0">
            <a:spAutoFit/>
          </a:bodyPr>
          <a:lstStyle/>
          <a:p>
            <a:r>
              <a:rPr lang="en-GB" dirty="0" smtClean="0"/>
              <a:t>Once you’ve scrolled down past the fold, not sure the logo is in the right place?? (very slightly too high?)</a:t>
            </a:r>
          </a:p>
        </p:txBody>
      </p:sp>
      <p:sp>
        <p:nvSpPr>
          <p:cNvPr id="11" name="TextBox 10"/>
          <p:cNvSpPr txBox="1"/>
          <p:nvPr/>
        </p:nvSpPr>
        <p:spPr>
          <a:xfrm>
            <a:off x="2742259" y="5294354"/>
            <a:ext cx="301686" cy="369332"/>
          </a:xfrm>
          <a:prstGeom prst="rect">
            <a:avLst/>
          </a:prstGeom>
          <a:solidFill>
            <a:schemeClr val="bg1"/>
          </a:solidFill>
          <a:ln>
            <a:solidFill>
              <a:srgbClr val="FF0000"/>
            </a:solidFill>
          </a:ln>
        </p:spPr>
        <p:txBody>
          <a:bodyPr wrap="none" rtlCol="0">
            <a:spAutoFit/>
          </a:bodyPr>
          <a:lstStyle/>
          <a:p>
            <a:r>
              <a:rPr lang="en-GB" dirty="0">
                <a:solidFill>
                  <a:srgbClr val="FF0000"/>
                </a:solidFill>
              </a:rPr>
              <a:t>3</a:t>
            </a:r>
            <a:endParaRPr lang="en-GB" dirty="0">
              <a:solidFill>
                <a:srgbClr val="FF0000"/>
              </a:solidFill>
            </a:endParaRPr>
          </a:p>
        </p:txBody>
      </p:sp>
    </p:spTree>
    <p:extLst>
      <p:ext uri="{BB962C8B-B14F-4D97-AF65-F5344CB8AC3E}">
        <p14:creationId xmlns:p14="http://schemas.microsoft.com/office/powerpoint/2010/main" val="1144380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09075" y="2998033"/>
            <a:ext cx="8431795" cy="1200329"/>
          </a:xfrm>
          <a:prstGeom prst="rect">
            <a:avLst/>
          </a:prstGeom>
          <a:noFill/>
        </p:spPr>
        <p:txBody>
          <a:bodyPr wrap="none" rtlCol="0">
            <a:spAutoFit/>
          </a:bodyPr>
          <a:lstStyle/>
          <a:p>
            <a:r>
              <a:rPr lang="en-GB" dirty="0" smtClean="0"/>
              <a:t>Should be </a:t>
            </a:r>
            <a:r>
              <a:rPr lang="en-GB" dirty="0" smtClean="0"/>
              <a:t>a </a:t>
            </a:r>
            <a:r>
              <a:rPr lang="en-GB" dirty="0" smtClean="0"/>
              <a:t>grey line / </a:t>
            </a:r>
            <a:r>
              <a:rPr lang="en-GB" dirty="0" smtClean="0"/>
              <a:t>light </a:t>
            </a:r>
            <a:r>
              <a:rPr lang="en-GB" dirty="0" smtClean="0"/>
              <a:t>shading underneath header </a:t>
            </a:r>
            <a:r>
              <a:rPr lang="en-GB" dirty="0" smtClean="0"/>
              <a:t>when you scroll down the page </a:t>
            </a:r>
          </a:p>
          <a:p>
            <a:r>
              <a:rPr lang="en-GB" dirty="0" smtClean="0"/>
              <a:t>like </a:t>
            </a:r>
            <a:r>
              <a:rPr lang="en-GB" dirty="0" smtClean="0"/>
              <a:t>there is on Floyd theme – thin grey line</a:t>
            </a:r>
          </a:p>
          <a:p>
            <a:endParaRPr lang="en-GB" dirty="0"/>
          </a:p>
          <a:p>
            <a:r>
              <a:rPr lang="en-GB" dirty="0"/>
              <a:t> </a:t>
            </a:r>
            <a:r>
              <a:rPr lang="en-GB" dirty="0">
                <a:hlinkClick r:id="rId2"/>
              </a:rPr>
              <a:t>http://floyd.themes.tf</a:t>
            </a:r>
            <a:r>
              <a:rPr lang="en-GB" dirty="0" smtClean="0">
                <a:hlinkClick r:id="rId2"/>
              </a:rPr>
              <a:t>/</a:t>
            </a:r>
            <a:r>
              <a:rPr lang="en-GB" dirty="0" smtClean="0"/>
              <a:t> </a:t>
            </a:r>
            <a:endParaRPr lang="en-GB" b="1" dirty="0"/>
          </a:p>
        </p:txBody>
      </p:sp>
      <p:pic>
        <p:nvPicPr>
          <p:cNvPr id="9" name="Picture 8"/>
          <p:cNvPicPr>
            <a:picLocks noChangeAspect="1"/>
          </p:cNvPicPr>
          <p:nvPr/>
        </p:nvPicPr>
        <p:blipFill rotWithShape="1">
          <a:blip r:embed="rId3"/>
          <a:srcRect t="2529" b="85992"/>
          <a:stretch/>
        </p:blipFill>
        <p:spPr>
          <a:xfrm>
            <a:off x="473969" y="994133"/>
            <a:ext cx="11045094" cy="712831"/>
          </a:xfrm>
          <a:prstGeom prst="rect">
            <a:avLst/>
          </a:prstGeom>
        </p:spPr>
      </p:pic>
      <p:sp>
        <p:nvSpPr>
          <p:cNvPr id="11" name="TextBox 10"/>
          <p:cNvSpPr txBox="1"/>
          <p:nvPr/>
        </p:nvSpPr>
        <p:spPr>
          <a:xfrm>
            <a:off x="3578165" y="2409313"/>
            <a:ext cx="301686" cy="369332"/>
          </a:xfrm>
          <a:prstGeom prst="rect">
            <a:avLst/>
          </a:prstGeom>
          <a:solidFill>
            <a:schemeClr val="bg1"/>
          </a:solidFill>
          <a:ln>
            <a:solidFill>
              <a:srgbClr val="FF0000"/>
            </a:solidFill>
          </a:ln>
        </p:spPr>
        <p:txBody>
          <a:bodyPr wrap="none" rtlCol="0">
            <a:spAutoFit/>
          </a:bodyPr>
          <a:lstStyle/>
          <a:p>
            <a:r>
              <a:rPr lang="en-GB" dirty="0">
                <a:solidFill>
                  <a:srgbClr val="FF0000"/>
                </a:solidFill>
              </a:rPr>
              <a:t>4</a:t>
            </a:r>
            <a:endParaRPr lang="en-GB" dirty="0">
              <a:solidFill>
                <a:srgbClr val="FF0000"/>
              </a:solidFill>
            </a:endParaRPr>
          </a:p>
        </p:txBody>
      </p:sp>
      <p:cxnSp>
        <p:nvCxnSpPr>
          <p:cNvPr id="3" name="Straight Arrow Connector 2"/>
          <p:cNvCxnSpPr/>
          <p:nvPr/>
        </p:nvCxnSpPr>
        <p:spPr>
          <a:xfrm flipV="1">
            <a:off x="3075709" y="1706965"/>
            <a:ext cx="99753" cy="1071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183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9291" y="171096"/>
            <a:ext cx="10582743" cy="5949888"/>
          </a:xfrm>
          <a:prstGeom prst="rect">
            <a:avLst/>
          </a:prstGeom>
        </p:spPr>
      </p:pic>
      <p:sp>
        <p:nvSpPr>
          <p:cNvPr id="6" name="TextBox 5"/>
          <p:cNvSpPr txBox="1"/>
          <p:nvPr/>
        </p:nvSpPr>
        <p:spPr>
          <a:xfrm>
            <a:off x="3702571" y="2209374"/>
            <a:ext cx="301686" cy="369332"/>
          </a:xfrm>
          <a:prstGeom prst="rect">
            <a:avLst/>
          </a:prstGeom>
          <a:solidFill>
            <a:schemeClr val="bg1"/>
          </a:solidFill>
          <a:ln>
            <a:solidFill>
              <a:srgbClr val="FF0000"/>
            </a:solidFill>
          </a:ln>
        </p:spPr>
        <p:txBody>
          <a:bodyPr wrap="none" rtlCol="0">
            <a:spAutoFit/>
          </a:bodyPr>
          <a:lstStyle/>
          <a:p>
            <a:r>
              <a:rPr lang="en-GB" dirty="0">
                <a:solidFill>
                  <a:srgbClr val="FF0000"/>
                </a:solidFill>
              </a:rPr>
              <a:t>5</a:t>
            </a:r>
            <a:endParaRPr lang="en-GB" dirty="0">
              <a:solidFill>
                <a:srgbClr val="FF0000"/>
              </a:solidFill>
            </a:endParaRPr>
          </a:p>
        </p:txBody>
      </p:sp>
      <p:sp>
        <p:nvSpPr>
          <p:cNvPr id="2" name="TextBox 1"/>
          <p:cNvSpPr txBox="1"/>
          <p:nvPr/>
        </p:nvSpPr>
        <p:spPr>
          <a:xfrm>
            <a:off x="2709949" y="6350924"/>
            <a:ext cx="7836761" cy="369332"/>
          </a:xfrm>
          <a:prstGeom prst="rect">
            <a:avLst/>
          </a:prstGeom>
          <a:noFill/>
        </p:spPr>
        <p:txBody>
          <a:bodyPr wrap="none" rtlCol="0">
            <a:spAutoFit/>
          </a:bodyPr>
          <a:lstStyle/>
          <a:p>
            <a:r>
              <a:rPr lang="en-GB" dirty="0" smtClean="0"/>
              <a:t>About Us section needs updating to the next slide AND a capital ‘U’ on ‘Us’ in title</a:t>
            </a:r>
            <a:endParaRPr lang="en-GB" dirty="0"/>
          </a:p>
        </p:txBody>
      </p:sp>
    </p:spTree>
    <p:extLst>
      <p:ext uri="{BB962C8B-B14F-4D97-AF65-F5344CB8AC3E}">
        <p14:creationId xmlns:p14="http://schemas.microsoft.com/office/powerpoint/2010/main" val="2370996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10978</TotalTime>
  <Words>2116</Words>
  <Application>Microsoft Office PowerPoint</Application>
  <PresentationFormat>Widescreen</PresentationFormat>
  <Paragraphs>239</Paragraphs>
  <Slides>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Roboto Light</vt:lpstr>
      <vt:lpstr>Times New Roman</vt:lpstr>
      <vt:lpstr>Office Theme</vt:lpstr>
      <vt:lpstr>This site is predominantly a combination of two wordpress sites…</vt:lpstr>
      <vt:lpstr>Initial things, really need updating…</vt:lpstr>
      <vt:lpstr>FONTS:</vt:lpstr>
      <vt:lpstr>Just noticed.. Size of titles on header bar and titles down the page are slightly too small</vt:lpstr>
      <vt:lpstr>Other changes are as follows…</vt:lpstr>
      <vt:lpstr>There shouldn’t be “WE ARE SMART” on top banner scroller. Just the other ones.  If I need to add a replacement in then I’ll think of something else.</vt:lpstr>
      <vt:lpstr>PowerPoint Presentation</vt:lpstr>
      <vt:lpstr>PowerPoint Presentation</vt:lpstr>
      <vt:lpstr>PowerPoint Presentation</vt:lpstr>
      <vt:lpstr>PowerPoint Presentation</vt:lpstr>
      <vt:lpstr>Also.. Spelling mistakes in ‘About Us’ </vt:lpstr>
      <vt:lpstr>PowerPoint Presentation</vt:lpstr>
      <vt:lpstr>PowerPoint Presentation</vt:lpstr>
      <vt:lpstr>3 quotes… from who</vt:lpstr>
      <vt:lpstr>PowerPoint Presentation</vt:lpstr>
      <vt:lpstr>PowerPoint Presentation</vt:lpstr>
      <vt:lpstr>PowerPoint Presentation</vt:lpstr>
      <vt:lpstr>What case studies fall under each header  “all / creative / online / social / pr &amp; live”</vt:lpstr>
      <vt:lpstr>PowerPoint Presentation</vt:lpstr>
      <vt:lpstr>Photos to be taken out…</vt:lpstr>
      <vt:lpstr>Titles underneath brand names (after you’ve clicked a case study) to be updated…</vt:lpstr>
      <vt:lpstr>PowerPoint Presentation</vt:lpstr>
      <vt:lpstr>PowerPoint Presentation</vt:lpstr>
      <vt:lpstr>PowerPoint Presentation</vt:lpstr>
      <vt:lpstr>PowerPoint Presentation</vt:lpstr>
      <vt:lpstr>PowerPoint Presentation</vt:lpstr>
      <vt:lpstr>Pop-ups over each icon and then to be animated like Visia theme hopefully…</vt:lpstr>
      <vt:lpstr>PowerPoint Presentation</vt:lpstr>
      <vt:lpstr>PowerPoint Presentation</vt:lpstr>
      <vt:lpstr>Order of titles on header bar:</vt:lpstr>
      <vt:lpstr>Blog should be added in (same as Floyd theme) – came with HTML</vt:lpstr>
      <vt:lpstr>MOBILE SITE</vt:lpstr>
      <vt:lpstr>On the following slides, the right hand side is what ours looks like at the moment, the left hand side is what the Floyd or Visia theme looks like. In most instances we want our site updated so it looks like the left hand side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Holt</dc:creator>
  <cp:lastModifiedBy>Richard Holt</cp:lastModifiedBy>
  <cp:revision>61</cp:revision>
  <dcterms:created xsi:type="dcterms:W3CDTF">2016-01-28T20:45:01Z</dcterms:created>
  <dcterms:modified xsi:type="dcterms:W3CDTF">2016-02-08T10:45:30Z</dcterms:modified>
</cp:coreProperties>
</file>